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0849"/>
            <a:ext cx="10464800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63" y="9245600"/>
            <a:ext cx="368574" cy="393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63" y="9251950"/>
            <a:ext cx="368574" cy="393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antiago.bragagnolo@inria.fr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therscan.io/accounts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santiago.bragagnolo@inria.fr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hyperlink" Target="https://github.com/RMODINRIA-Blockchain" TargetMode="External"/><Relationship Id="rId4" Type="http://schemas.openxmlformats.org/officeDocument/2006/relationships/image" Target="../media/image1.jpeg"/><Relationship Id="rId5" Type="http://schemas.openxmlformats.org/officeDocument/2006/relationships/hyperlink" Target="https://rmod.inria.fr/web" TargetMode="External"/><Relationship Id="rId6" Type="http://schemas.openxmlformats.org/officeDocument/2006/relationships/image" Target="../media/image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lockchain &amp; Smart Contracts Crash Cour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Blockchain &amp; Smart Contracts Crash Course</a:t>
            </a:r>
          </a:p>
        </p:txBody>
      </p:sp>
      <p:sp>
        <p:nvSpPr>
          <p:cNvPr id="120" name="Santiago Bragagnolo (santiago.bragagnolo@inria.fr)"/>
          <p:cNvSpPr txBox="1"/>
          <p:nvPr>
            <p:ph type="subTitle" sz="quarter" idx="1"/>
          </p:nvPr>
        </p:nvSpPr>
        <p:spPr>
          <a:xfrm>
            <a:off x="1270000" y="5732462"/>
            <a:ext cx="10464800" cy="643286"/>
          </a:xfrm>
          <a:prstGeom prst="rect">
            <a:avLst/>
          </a:prstGeom>
        </p:spPr>
        <p:txBody>
          <a:bodyPr/>
          <a:lstStyle/>
          <a:p>
            <a:pPr/>
            <a:r>
              <a:t>Santiago Bragagnolo (</a:t>
            </a:r>
            <a:r>
              <a:rPr u="sng">
                <a:hlinkClick r:id="rId2" invalidUrl="" action="" tgtFrame="" tooltip="" history="1" highlightClick="0" endSnd="0"/>
              </a:rPr>
              <a:t>santiago.bragagnolo@inria.fr</a:t>
            </a:r>
            <a:r>
              <a:t>)</a:t>
            </a:r>
          </a:p>
        </p:txBody>
      </p:sp>
      <p:pic>
        <p:nvPicPr>
          <p:cNvPr id="121" name="inria.png" descr="inr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8138" y="7931398"/>
            <a:ext cx="3364818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RMOD.jpeg" descr="RMO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938" y="7931398"/>
            <a:ext cx="1130301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Blockchain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7519"/>
            </a:pPr>
            <a:r>
              <a:t>What is Blockchain?</a:t>
            </a:r>
          </a:p>
          <a:p>
            <a:pPr defTabSz="549148">
              <a:defRPr sz="5640"/>
            </a:pPr>
            <a:r>
              <a:t>From a Developer’s Perspective</a:t>
            </a:r>
          </a:p>
        </p:txBody>
      </p:sp>
      <p:sp>
        <p:nvSpPr>
          <p:cNvPr id="162" name="Roughly, an append-only distributed transactional database…"/>
          <p:cNvSpPr txBox="1"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Roughly, an append-only distributed transactional database</a:t>
            </a:r>
          </a:p>
          <a:p>
            <a:pPr lvl="1"/>
            <a:r>
              <a:t>Database </a:t>
            </a:r>
          </a:p>
          <a:p>
            <a:pPr lvl="1"/>
            <a:r>
              <a:t>Transaction   </a:t>
            </a:r>
          </a:p>
          <a:p>
            <a:pPr lvl="1"/>
            <a:r>
              <a:t>Append-only</a:t>
            </a:r>
          </a:p>
          <a:p>
            <a:pPr lvl="1"/>
            <a:r>
              <a:t>Distributed</a:t>
            </a:r>
          </a:p>
        </p:txBody>
      </p:sp>
      <p:sp>
        <p:nvSpPr>
          <p:cNvPr id="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tructure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c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Account</a:t>
            </a:r>
          </a:p>
        </p:txBody>
      </p:sp>
      <p:sp>
        <p:nvSpPr>
          <p:cNvPr id="169" name="We need an account to interact with the blockcha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 need an account to interact with the blockchain</a:t>
            </a:r>
          </a:p>
          <a:p>
            <a:pPr/>
            <a:r>
              <a:t>Roughly, an account’s id/address is a public key and whoever holds the private key owns it.</a:t>
            </a:r>
          </a:p>
          <a:p>
            <a:pPr/>
            <a:r>
              <a:t>For example see: &lt;</a:t>
            </a:r>
            <a:r>
              <a:rPr u="sng">
                <a:hlinkClick r:id="rId2" invalidUrl="" action="" tgtFrame="" tooltip="" history="1" highlightClick="0" endSnd="0"/>
              </a:rPr>
              <a:t>https://etherscan.io/accounts</a:t>
            </a:r>
            <a:r>
              <a:t>&gt;</a:t>
            </a: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 transaction is an operation that changes something on the blockchain.…"/>
          <p:cNvSpPr txBox="1"/>
          <p:nvPr>
            <p:ph type="body" sz="half" idx="1"/>
          </p:nvPr>
        </p:nvSpPr>
        <p:spPr>
          <a:xfrm>
            <a:off x="952500" y="2603500"/>
            <a:ext cx="11099800" cy="360561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A transaction is an operation that changes something on the blockchain.</a:t>
            </a:r>
          </a:p>
          <a:p>
            <a:pPr marL="0" indent="0">
              <a:buSzTx/>
              <a:buNone/>
            </a:pPr>
            <a:r>
              <a:t>The information on transactions is public to everyone on the blockchain.</a:t>
            </a:r>
          </a:p>
        </p:txBody>
      </p:sp>
      <p:sp>
        <p:nvSpPr>
          <p:cNvPr id="173" name="Trans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Transactions</a:t>
            </a:r>
          </a:p>
        </p:txBody>
      </p:sp>
      <p:graphicFrame>
        <p:nvGraphicFramePr>
          <p:cNvPr id="174" name="Table"/>
          <p:cNvGraphicFramePr/>
          <p:nvPr/>
        </p:nvGraphicFramePr>
        <p:xfrm>
          <a:off x="2438400" y="6134100"/>
          <a:ext cx="7445524" cy="23295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61381"/>
                <a:gridCol w="1861381"/>
                <a:gridCol w="1861381"/>
                <a:gridCol w="1861381"/>
              </a:tblGrid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T.hash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Value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0x01…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0xFA…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0x22…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0x2F…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0xC3…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0x77…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lockchain-vector-icon.jpg" descr="blockchain-vector-ic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889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B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Blocks</a:t>
            </a:r>
          </a:p>
        </p:txBody>
      </p:sp>
      <p:sp>
        <p:nvSpPr>
          <p:cNvPr id="179" name="A block is storage unit in the blockchain databa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block is storage unit in the blockchain database</a:t>
            </a:r>
          </a:p>
          <a:p>
            <a:pPr lvl="1"/>
            <a:r>
              <a:t>Transactions are bundled into a block</a:t>
            </a:r>
          </a:p>
          <a:p>
            <a:pPr lvl="1"/>
            <a:r>
              <a:t>Is linked to the previous block</a:t>
            </a:r>
          </a:p>
          <a:p>
            <a:pPr lvl="1"/>
            <a:r>
              <a:t>It contains a timestamp</a:t>
            </a:r>
          </a:p>
        </p:txBody>
      </p:sp>
      <p:sp>
        <p:nvSpPr>
          <p:cNvPr id="1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lockchain-vector-icon.jpg" descr="blockchain-vector-ic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889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B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Blocks</a:t>
            </a:r>
          </a:p>
        </p:txBody>
      </p:sp>
      <p:sp>
        <p:nvSpPr>
          <p:cNvPr id="1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100" y="2844923"/>
            <a:ext cx="3459278" cy="365146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allout"/>
          <p:cNvSpPr/>
          <p:nvPr/>
        </p:nvSpPr>
        <p:spPr>
          <a:xfrm>
            <a:off x="840085" y="3517999"/>
            <a:ext cx="9286082" cy="274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" y="0"/>
                </a:moveTo>
                <a:cubicBezTo>
                  <a:pt x="143" y="0"/>
                  <a:pt x="0" y="485"/>
                  <a:pt x="0" y="1081"/>
                </a:cubicBezTo>
                <a:lnTo>
                  <a:pt x="0" y="20519"/>
                </a:lnTo>
                <a:cubicBezTo>
                  <a:pt x="0" y="21115"/>
                  <a:pt x="143" y="21600"/>
                  <a:pt x="319" y="21600"/>
                </a:cubicBezTo>
                <a:lnTo>
                  <a:pt x="17587" y="21600"/>
                </a:lnTo>
                <a:cubicBezTo>
                  <a:pt x="17763" y="21600"/>
                  <a:pt x="17906" y="21115"/>
                  <a:pt x="17906" y="20519"/>
                </a:cubicBezTo>
                <a:lnTo>
                  <a:pt x="17906" y="18478"/>
                </a:lnTo>
                <a:lnTo>
                  <a:pt x="21600" y="16794"/>
                </a:lnTo>
                <a:lnTo>
                  <a:pt x="17906" y="15109"/>
                </a:lnTo>
                <a:lnTo>
                  <a:pt x="17906" y="1081"/>
                </a:lnTo>
                <a:cubicBezTo>
                  <a:pt x="17906" y="485"/>
                  <a:pt x="17763" y="0"/>
                  <a:pt x="17587" y="0"/>
                </a:cubicBezTo>
                <a:lnTo>
                  <a:pt x="3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187" name="Table"/>
          <p:cNvGraphicFramePr/>
          <p:nvPr/>
        </p:nvGraphicFramePr>
        <p:xfrm>
          <a:off x="952500" y="3724746"/>
          <a:ext cx="7445524" cy="23295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61381"/>
                <a:gridCol w="1861381"/>
                <a:gridCol w="1861381"/>
                <a:gridCol w="1861381"/>
              </a:tblGrid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T.hash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Value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0x01…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0xFA…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0x22…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0x2F…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8237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0xC3…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0x9E…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0x77…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w are the Blocks Link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How are the Blocks Linked?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11823700" y="2608360"/>
            <a:ext cx="428162" cy="7543075"/>
            <a:chOff x="0" y="0"/>
            <a:chExt cx="428161" cy="7543073"/>
          </a:xfrm>
        </p:grpSpPr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8162" cy="4009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533923"/>
              <a:ext cx="428162" cy="4009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3300" y="2662616"/>
            <a:ext cx="9201068" cy="618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0450" y="4908550"/>
            <a:ext cx="2570211" cy="1352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ow are the Blocks Link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How are the Blocks Linked?</a:t>
            </a:r>
          </a:p>
        </p:txBody>
      </p:sp>
      <p:sp>
        <p:nvSpPr>
          <p:cNvPr id="198" name="The blocks are linked by a Hash number computed over the body of the block…"/>
          <p:cNvSpPr txBox="1"/>
          <p:nvPr>
            <p:ph type="body" idx="1"/>
          </p:nvPr>
        </p:nvSpPr>
        <p:spPr>
          <a:xfrm>
            <a:off x="939800" y="2019300"/>
            <a:ext cx="10632381" cy="6286500"/>
          </a:xfrm>
          <a:prstGeom prst="rect">
            <a:avLst/>
          </a:prstGeom>
        </p:spPr>
        <p:txBody>
          <a:bodyPr/>
          <a:lstStyle/>
          <a:p>
            <a:pPr/>
            <a:r>
              <a:t>The blocks are linked by a </a:t>
            </a:r>
            <a:r>
              <a:t>Hash</a:t>
            </a:r>
            <a:r>
              <a:t> number computed over the body of the block</a:t>
            </a:r>
          </a:p>
          <a:p>
            <a:pPr lvl="1"/>
            <a:r>
              <a:t>Previous block’s hash</a:t>
            </a:r>
          </a:p>
          <a:p>
            <a:pPr lvl="1"/>
            <a:r>
              <a:t>The timestamp</a:t>
            </a:r>
          </a:p>
          <a:p>
            <a:pPr lvl="1"/>
            <a:r>
              <a:t>The transactions</a:t>
            </a:r>
          </a:p>
          <a:p>
            <a:pPr lvl="1"/>
            <a:r>
              <a:t>The nonce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1823700" y="2608360"/>
            <a:ext cx="428162" cy="7543075"/>
            <a:chOff x="0" y="0"/>
            <a:chExt cx="428161" cy="7543073"/>
          </a:xfrm>
        </p:grpSpPr>
        <p:pic>
          <p:nvPicPr>
            <p:cNvPr id="19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8162" cy="4009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533923"/>
              <a:ext cx="428162" cy="4009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4554167"/>
            <a:ext cx="3459278" cy="3651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king Block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Linking Blocks Example</a:t>
            </a:r>
          </a:p>
        </p:txBody>
      </p:sp>
      <p:sp>
        <p:nvSpPr>
          <p:cNvPr id="2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18" y="3565100"/>
            <a:ext cx="12719564" cy="4086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king Block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Linking Blocks Example</a:t>
            </a:r>
          </a:p>
        </p:txBody>
      </p:sp>
      <p:sp>
        <p:nvSpPr>
          <p:cNvPr id="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11" name="Table"/>
          <p:cNvGraphicFramePr/>
          <p:nvPr/>
        </p:nvGraphicFramePr>
        <p:xfrm>
          <a:off x="5853038" y="5490046"/>
          <a:ext cx="5554638" cy="20377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88659"/>
                <a:gridCol w="1388659"/>
                <a:gridCol w="1388659"/>
                <a:gridCol w="1388659"/>
              </a:tblGrid>
              <a:tr h="509444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T.hash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From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Value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</a:tr>
              <a:tr h="509444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0x10…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0xAB…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0xEE…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9444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0xC2…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0x89…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0xF2…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243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9444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0xD1…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0xCA…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0x76…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7400" y="3741973"/>
            <a:ext cx="39624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400" y="4514850"/>
            <a:ext cx="396240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3741973"/>
            <a:ext cx="5412219" cy="1738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5" name="Santiago Bragagnolo(santiago.bragagnolo@inria.fr)…"/>
          <p:cNvSpPr txBox="1"/>
          <p:nvPr>
            <p:ph type="body" sz="half" idx="4294967295"/>
          </p:nvPr>
        </p:nvSpPr>
        <p:spPr>
          <a:xfrm>
            <a:off x="952500" y="2674441"/>
            <a:ext cx="11099800" cy="4404718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Santiago Bragagnolo(</a:t>
            </a:r>
            <a:r>
              <a:rPr u="sng">
                <a:hlinkClick r:id="rId2" invalidUrl="" action="" tgtFrame="" tooltip="" history="1" highlightClick="0" endSnd="0"/>
              </a:rPr>
              <a:t>santiago.bragagnolo@inria.fr</a:t>
            </a:r>
            <a:r>
              <a:t>)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Ph.D. Student on Software Migration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Research Engineer at Inria Lille (France, 2015 – 2020)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Working on blockchain since 2016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Working in engineering since 2002</a:t>
            </a:r>
          </a:p>
        </p:txBody>
      </p:sp>
      <p:sp>
        <p:nvSpPr>
          <p:cNvPr id="126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king Block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Linking Blocks Example</a:t>
            </a:r>
          </a:p>
        </p:txBody>
      </p:sp>
      <p:sp>
        <p:nvSpPr>
          <p:cNvPr id="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955" y="3385672"/>
            <a:ext cx="12538890" cy="2982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2986" t="9596" r="12986" b="16249"/>
          <a:stretch>
            <a:fillRect/>
          </a:stretch>
        </p:blipFill>
        <p:spPr>
          <a:xfrm>
            <a:off x="8264723" y="32"/>
            <a:ext cx="1453668" cy="1568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at if…  Someone Tampers the Bloc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6240"/>
            </a:pPr>
            <a:r>
              <a:t>What if… </a:t>
            </a:r>
            <a:br/>
            <a:r>
              <a:t>Someone Tampers the Blocks?</a:t>
            </a:r>
          </a:p>
        </p:txBody>
      </p:sp>
      <p:sp>
        <p:nvSpPr>
          <p:cNvPr id="222" name="For manually rollback an error…"/>
          <p:cNvSpPr txBox="1"/>
          <p:nvPr>
            <p:ph type="body" sz="half" idx="1"/>
          </p:nvPr>
        </p:nvSpPr>
        <p:spPr>
          <a:xfrm>
            <a:off x="952500" y="3314700"/>
            <a:ext cx="11099800" cy="3402509"/>
          </a:xfrm>
          <a:prstGeom prst="rect">
            <a:avLst/>
          </a:prstGeom>
        </p:spPr>
        <p:txBody>
          <a:bodyPr/>
          <a:lstStyle/>
          <a:p>
            <a:pPr/>
            <a:r>
              <a:t>For manually rollback an error</a:t>
            </a:r>
          </a:p>
          <a:p>
            <a:pPr/>
            <a:r>
              <a:t>For modify a transaction with malicious intentions</a:t>
            </a:r>
          </a:p>
        </p:txBody>
      </p:sp>
      <p:sp>
        <p:nvSpPr>
          <p:cNvPr id="2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ampering Blocks"/>
          <p:cNvSpPr txBox="1"/>
          <p:nvPr>
            <p:ph type="title"/>
          </p:nvPr>
        </p:nvSpPr>
        <p:spPr>
          <a:xfrm>
            <a:off x="952500" y="-3556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Tampering Blocks</a:t>
            </a:r>
          </a:p>
        </p:txBody>
      </p:sp>
      <p:sp>
        <p:nvSpPr>
          <p:cNvPr id="2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2240682"/>
            <a:ext cx="12180688" cy="5944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ampering Blocks"/>
          <p:cNvSpPr txBox="1"/>
          <p:nvPr>
            <p:ph type="title"/>
          </p:nvPr>
        </p:nvSpPr>
        <p:spPr>
          <a:xfrm>
            <a:off x="952500" y="-3556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Tampering Blocks</a:t>
            </a:r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2240682"/>
            <a:ext cx="12180688" cy="594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6100" y="7143750"/>
            <a:ext cx="7366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7850" y="7010400"/>
            <a:ext cx="1562100" cy="66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Verification Process"/>
          <p:cNvSpPr txBox="1"/>
          <p:nvPr>
            <p:ph type="title"/>
          </p:nvPr>
        </p:nvSpPr>
        <p:spPr>
          <a:xfrm>
            <a:off x="952500" y="-3556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Verification Process</a:t>
            </a:r>
          </a:p>
        </p:txBody>
      </p:sp>
      <p:sp>
        <p:nvSpPr>
          <p:cNvPr id="2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0" y="3599970"/>
            <a:ext cx="6312334" cy="4306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319" y="3176943"/>
            <a:ext cx="4871475" cy="5152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51798" b="0"/>
          <a:stretch>
            <a:fillRect/>
          </a:stretch>
        </p:blipFill>
        <p:spPr>
          <a:xfrm>
            <a:off x="4600220" y="4522458"/>
            <a:ext cx="489058" cy="44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599970"/>
            <a:ext cx="6312334" cy="4306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206" y="3176943"/>
            <a:ext cx="4871476" cy="5152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58235" t="0" r="0" b="0"/>
          <a:stretch>
            <a:fillRect/>
          </a:stretch>
        </p:blipFill>
        <p:spPr>
          <a:xfrm>
            <a:off x="4700637" y="4488515"/>
            <a:ext cx="488812" cy="51129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Verification Process"/>
          <p:cNvSpPr txBox="1"/>
          <p:nvPr>
            <p:ph type="title"/>
          </p:nvPr>
        </p:nvSpPr>
        <p:spPr>
          <a:xfrm>
            <a:off x="952500" y="-3556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Verification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6950" y="2498725"/>
            <a:ext cx="5727700" cy="605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51798" b="0"/>
          <a:stretch>
            <a:fillRect/>
          </a:stretch>
        </p:blipFill>
        <p:spPr>
          <a:xfrm>
            <a:off x="8041919" y="5213945"/>
            <a:ext cx="489058" cy="443243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Verification Process"/>
          <p:cNvSpPr txBox="1"/>
          <p:nvPr>
            <p:ph type="title"/>
          </p:nvPr>
        </p:nvSpPr>
        <p:spPr>
          <a:xfrm>
            <a:off x="952500" y="-3556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Verification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ol but…  what is it good for?…"/>
          <p:cNvSpPr txBox="1"/>
          <p:nvPr>
            <p:ph type="title"/>
          </p:nvPr>
        </p:nvSpPr>
        <p:spPr>
          <a:xfrm>
            <a:off x="1270000" y="2044700"/>
            <a:ext cx="10464800" cy="4708823"/>
          </a:xfrm>
          <a:prstGeom prst="rect">
            <a:avLst/>
          </a:prstGeom>
        </p:spPr>
        <p:txBody>
          <a:bodyPr anchor="b"/>
          <a:lstStyle/>
          <a:p>
            <a:pPr lvl="1" indent="210311" defTabSz="537463">
              <a:defRPr sz="7360"/>
            </a:pPr>
            <a:r>
              <a:t>Cool but… </a:t>
            </a:r>
            <a:br/>
            <a:r>
              <a:t>what is it good for?</a:t>
            </a:r>
          </a:p>
          <a:p>
            <a:pPr lvl="1" indent="210311" defTabSz="537463">
              <a:defRPr sz="7360"/>
            </a:pPr>
          </a:p>
          <a:p>
            <a:pPr lvl="1" indent="210311" defTabSz="537463">
              <a:defRPr sz="7360"/>
            </a:pPr>
            <a:r>
              <a:t>Ensure traceability</a:t>
            </a:r>
          </a:p>
        </p:txBody>
      </p:sp>
      <p:sp>
        <p:nvSpPr>
          <p:cNvPr id="2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rustless Tru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Trustless Trust</a:t>
            </a:r>
          </a:p>
        </p:txBody>
      </p:sp>
      <p:sp>
        <p:nvSpPr>
          <p:cNvPr id="256" name="The transactions/blocks are verified by every node (trustless).…"/>
          <p:cNvSpPr txBox="1"/>
          <p:nvPr>
            <p:ph type="body" sz="half" idx="1"/>
          </p:nvPr>
        </p:nvSpPr>
        <p:spPr>
          <a:xfrm>
            <a:off x="5969942" y="2743200"/>
            <a:ext cx="6272858" cy="5647843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The transactions/blocks are verified by every node (trustless).</a:t>
            </a:r>
          </a:p>
          <a:p>
            <a:pPr marL="0" indent="0">
              <a:buSzTx/>
              <a:buNone/>
            </a:pPr>
            <a:r>
              <a:t>This ensures the approved transactions/block are legit (promoting trust).</a:t>
            </a:r>
          </a:p>
          <a:p>
            <a:pPr marL="0" indent="0">
              <a:buSzTx/>
              <a:buNone/>
            </a:pPr>
            <a:r>
              <a:t>And allows entities to interact without a trusted 3rd party.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192" r="2911" b="1"/>
          <a:stretch>
            <a:fillRect/>
          </a:stretch>
        </p:blipFill>
        <p:spPr>
          <a:xfrm>
            <a:off x="-56955" y="2668735"/>
            <a:ext cx="5650708" cy="7122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6749" y="1"/>
                </a:moveTo>
                <a:cubicBezTo>
                  <a:pt x="6678" y="5"/>
                  <a:pt x="6608" y="14"/>
                  <a:pt x="6543" y="27"/>
                </a:cubicBezTo>
                <a:cubicBezTo>
                  <a:pt x="6542" y="27"/>
                  <a:pt x="6541" y="27"/>
                  <a:pt x="6540" y="27"/>
                </a:cubicBezTo>
                <a:cubicBezTo>
                  <a:pt x="6499" y="35"/>
                  <a:pt x="6462" y="49"/>
                  <a:pt x="6423" y="62"/>
                </a:cubicBezTo>
                <a:cubicBezTo>
                  <a:pt x="6385" y="73"/>
                  <a:pt x="6348" y="85"/>
                  <a:pt x="6312" y="99"/>
                </a:cubicBezTo>
                <a:cubicBezTo>
                  <a:pt x="6264" y="118"/>
                  <a:pt x="6218" y="137"/>
                  <a:pt x="6173" y="155"/>
                </a:cubicBezTo>
                <a:cubicBezTo>
                  <a:pt x="6139" y="173"/>
                  <a:pt x="6110" y="189"/>
                  <a:pt x="6094" y="204"/>
                </a:cubicBezTo>
                <a:cubicBezTo>
                  <a:pt x="6039" y="252"/>
                  <a:pt x="5926" y="305"/>
                  <a:pt x="5844" y="322"/>
                </a:cubicBezTo>
                <a:cubicBezTo>
                  <a:pt x="5776" y="335"/>
                  <a:pt x="5677" y="372"/>
                  <a:pt x="5565" y="424"/>
                </a:cubicBezTo>
                <a:cubicBezTo>
                  <a:pt x="5554" y="429"/>
                  <a:pt x="5544" y="433"/>
                  <a:pt x="5534" y="438"/>
                </a:cubicBezTo>
                <a:cubicBezTo>
                  <a:pt x="5176" y="606"/>
                  <a:pt x="4686" y="907"/>
                  <a:pt x="4524" y="1078"/>
                </a:cubicBezTo>
                <a:cubicBezTo>
                  <a:pt x="4460" y="1145"/>
                  <a:pt x="4410" y="1202"/>
                  <a:pt x="4363" y="1259"/>
                </a:cubicBezTo>
                <a:cubicBezTo>
                  <a:pt x="4315" y="1321"/>
                  <a:pt x="4267" y="1383"/>
                  <a:pt x="4223" y="1450"/>
                </a:cubicBezTo>
                <a:cubicBezTo>
                  <a:pt x="4150" y="1574"/>
                  <a:pt x="4066" y="1746"/>
                  <a:pt x="3993" y="1922"/>
                </a:cubicBezTo>
                <a:cubicBezTo>
                  <a:pt x="3969" y="1980"/>
                  <a:pt x="3949" y="2039"/>
                  <a:pt x="3928" y="2096"/>
                </a:cubicBezTo>
                <a:cubicBezTo>
                  <a:pt x="3834" y="2362"/>
                  <a:pt x="3800" y="2622"/>
                  <a:pt x="3834" y="2909"/>
                </a:cubicBezTo>
                <a:cubicBezTo>
                  <a:pt x="3835" y="2919"/>
                  <a:pt x="3834" y="2928"/>
                  <a:pt x="3835" y="2939"/>
                </a:cubicBezTo>
                <a:cubicBezTo>
                  <a:pt x="3845" y="3013"/>
                  <a:pt x="3859" y="3089"/>
                  <a:pt x="3878" y="3167"/>
                </a:cubicBezTo>
                <a:cubicBezTo>
                  <a:pt x="3880" y="3178"/>
                  <a:pt x="3883" y="3189"/>
                  <a:pt x="3885" y="3200"/>
                </a:cubicBezTo>
                <a:cubicBezTo>
                  <a:pt x="3913" y="3311"/>
                  <a:pt x="3952" y="3428"/>
                  <a:pt x="3997" y="3551"/>
                </a:cubicBezTo>
                <a:cubicBezTo>
                  <a:pt x="4007" y="3571"/>
                  <a:pt x="4017" y="3594"/>
                  <a:pt x="4028" y="3610"/>
                </a:cubicBezTo>
                <a:cubicBezTo>
                  <a:pt x="4078" y="3687"/>
                  <a:pt x="4120" y="3785"/>
                  <a:pt x="4120" y="3828"/>
                </a:cubicBezTo>
                <a:cubicBezTo>
                  <a:pt x="4120" y="3840"/>
                  <a:pt x="4127" y="3863"/>
                  <a:pt x="4132" y="3882"/>
                </a:cubicBezTo>
                <a:cubicBezTo>
                  <a:pt x="4165" y="3955"/>
                  <a:pt x="4196" y="4027"/>
                  <a:pt x="4234" y="4106"/>
                </a:cubicBezTo>
                <a:cubicBezTo>
                  <a:pt x="4307" y="4257"/>
                  <a:pt x="4373" y="4437"/>
                  <a:pt x="4419" y="4598"/>
                </a:cubicBezTo>
                <a:cubicBezTo>
                  <a:pt x="4429" y="4630"/>
                  <a:pt x="4436" y="4659"/>
                  <a:pt x="4443" y="4689"/>
                </a:cubicBezTo>
                <a:cubicBezTo>
                  <a:pt x="4448" y="4710"/>
                  <a:pt x="4455" y="4732"/>
                  <a:pt x="4459" y="4751"/>
                </a:cubicBezTo>
                <a:cubicBezTo>
                  <a:pt x="4471" y="4807"/>
                  <a:pt x="4479" y="4859"/>
                  <a:pt x="4480" y="4900"/>
                </a:cubicBezTo>
                <a:cubicBezTo>
                  <a:pt x="4487" y="5149"/>
                  <a:pt x="4595" y="5582"/>
                  <a:pt x="4674" y="5676"/>
                </a:cubicBezTo>
                <a:cubicBezTo>
                  <a:pt x="4680" y="5683"/>
                  <a:pt x="4686" y="5686"/>
                  <a:pt x="4691" y="5687"/>
                </a:cubicBezTo>
                <a:cubicBezTo>
                  <a:pt x="4696" y="5687"/>
                  <a:pt x="4700" y="5685"/>
                  <a:pt x="4704" y="5678"/>
                </a:cubicBezTo>
                <a:cubicBezTo>
                  <a:pt x="4705" y="5677"/>
                  <a:pt x="4707" y="5673"/>
                  <a:pt x="4707" y="5671"/>
                </a:cubicBezTo>
                <a:cubicBezTo>
                  <a:pt x="4730" y="5627"/>
                  <a:pt x="4738" y="5466"/>
                  <a:pt x="4738" y="5138"/>
                </a:cubicBezTo>
                <a:cubicBezTo>
                  <a:pt x="4738" y="4700"/>
                  <a:pt x="4780" y="4399"/>
                  <a:pt x="4873" y="4203"/>
                </a:cubicBezTo>
                <a:cubicBezTo>
                  <a:pt x="4876" y="4195"/>
                  <a:pt x="4878" y="4185"/>
                  <a:pt x="4882" y="4178"/>
                </a:cubicBezTo>
                <a:cubicBezTo>
                  <a:pt x="4978" y="3981"/>
                  <a:pt x="5131" y="3904"/>
                  <a:pt x="5355" y="3922"/>
                </a:cubicBezTo>
                <a:lnTo>
                  <a:pt x="5364" y="3923"/>
                </a:lnTo>
                <a:cubicBezTo>
                  <a:pt x="5366" y="3923"/>
                  <a:pt x="5366" y="3923"/>
                  <a:pt x="5367" y="3923"/>
                </a:cubicBezTo>
                <a:lnTo>
                  <a:pt x="5522" y="3934"/>
                </a:lnTo>
                <a:cubicBezTo>
                  <a:pt x="5554" y="3928"/>
                  <a:pt x="5581" y="3921"/>
                  <a:pt x="5590" y="3913"/>
                </a:cubicBezTo>
                <a:cubicBezTo>
                  <a:pt x="5592" y="3911"/>
                  <a:pt x="5597" y="3898"/>
                  <a:pt x="5599" y="3895"/>
                </a:cubicBezTo>
                <a:lnTo>
                  <a:pt x="5704" y="3630"/>
                </a:lnTo>
                <a:lnTo>
                  <a:pt x="5707" y="3626"/>
                </a:lnTo>
                <a:lnTo>
                  <a:pt x="5734" y="3555"/>
                </a:lnTo>
                <a:cubicBezTo>
                  <a:pt x="5799" y="3388"/>
                  <a:pt x="5887" y="3225"/>
                  <a:pt x="5983" y="3078"/>
                </a:cubicBezTo>
                <a:cubicBezTo>
                  <a:pt x="6004" y="3046"/>
                  <a:pt x="6025" y="3017"/>
                  <a:pt x="6047" y="2987"/>
                </a:cubicBezTo>
                <a:cubicBezTo>
                  <a:pt x="6100" y="2910"/>
                  <a:pt x="6149" y="2842"/>
                  <a:pt x="6186" y="2811"/>
                </a:cubicBezTo>
                <a:cubicBezTo>
                  <a:pt x="6223" y="2771"/>
                  <a:pt x="6260" y="2735"/>
                  <a:pt x="6296" y="2703"/>
                </a:cubicBezTo>
                <a:cubicBezTo>
                  <a:pt x="6296" y="2701"/>
                  <a:pt x="6297" y="2700"/>
                  <a:pt x="6297" y="2698"/>
                </a:cubicBezTo>
                <a:cubicBezTo>
                  <a:pt x="6297" y="2669"/>
                  <a:pt x="6359" y="2631"/>
                  <a:pt x="6432" y="2597"/>
                </a:cubicBezTo>
                <a:cubicBezTo>
                  <a:pt x="6456" y="2582"/>
                  <a:pt x="6479" y="2572"/>
                  <a:pt x="6502" y="2563"/>
                </a:cubicBezTo>
                <a:cubicBezTo>
                  <a:pt x="6515" y="2558"/>
                  <a:pt x="6528" y="2550"/>
                  <a:pt x="6540" y="2546"/>
                </a:cubicBezTo>
                <a:cubicBezTo>
                  <a:pt x="6564" y="2540"/>
                  <a:pt x="6587" y="2538"/>
                  <a:pt x="6611" y="2533"/>
                </a:cubicBezTo>
                <a:cubicBezTo>
                  <a:pt x="6680" y="2516"/>
                  <a:pt x="6744" y="2505"/>
                  <a:pt x="6774" y="2520"/>
                </a:cubicBezTo>
                <a:cubicBezTo>
                  <a:pt x="6780" y="2523"/>
                  <a:pt x="6787" y="2525"/>
                  <a:pt x="6795" y="2526"/>
                </a:cubicBezTo>
                <a:cubicBezTo>
                  <a:pt x="6800" y="2525"/>
                  <a:pt x="6803" y="2525"/>
                  <a:pt x="6808" y="2525"/>
                </a:cubicBezTo>
                <a:cubicBezTo>
                  <a:pt x="6821" y="2524"/>
                  <a:pt x="6834" y="2523"/>
                  <a:pt x="6846" y="2522"/>
                </a:cubicBezTo>
                <a:cubicBezTo>
                  <a:pt x="6857" y="2520"/>
                  <a:pt x="6868" y="2515"/>
                  <a:pt x="6878" y="2511"/>
                </a:cubicBezTo>
                <a:cubicBezTo>
                  <a:pt x="6890" y="2507"/>
                  <a:pt x="6901" y="2505"/>
                  <a:pt x="6912" y="2498"/>
                </a:cubicBezTo>
                <a:cubicBezTo>
                  <a:pt x="6920" y="2493"/>
                  <a:pt x="6934" y="2489"/>
                  <a:pt x="6950" y="2486"/>
                </a:cubicBezTo>
                <a:cubicBezTo>
                  <a:pt x="6952" y="2486"/>
                  <a:pt x="6953" y="2484"/>
                  <a:pt x="6956" y="2484"/>
                </a:cubicBezTo>
                <a:cubicBezTo>
                  <a:pt x="6968" y="2482"/>
                  <a:pt x="6985" y="2482"/>
                  <a:pt x="7001" y="2483"/>
                </a:cubicBezTo>
                <a:cubicBezTo>
                  <a:pt x="7013" y="2482"/>
                  <a:pt x="7023" y="2483"/>
                  <a:pt x="7036" y="2484"/>
                </a:cubicBezTo>
                <a:cubicBezTo>
                  <a:pt x="7046" y="2485"/>
                  <a:pt x="7059" y="2486"/>
                  <a:pt x="7071" y="2487"/>
                </a:cubicBezTo>
                <a:cubicBezTo>
                  <a:pt x="7235" y="2502"/>
                  <a:pt x="7484" y="2564"/>
                  <a:pt x="7681" y="2650"/>
                </a:cubicBezTo>
                <a:cubicBezTo>
                  <a:pt x="7746" y="2678"/>
                  <a:pt x="7819" y="2696"/>
                  <a:pt x="7845" y="2691"/>
                </a:cubicBezTo>
                <a:cubicBezTo>
                  <a:pt x="7849" y="2690"/>
                  <a:pt x="7856" y="2696"/>
                  <a:pt x="7863" y="2700"/>
                </a:cubicBezTo>
                <a:cubicBezTo>
                  <a:pt x="7883" y="2714"/>
                  <a:pt x="7914" y="2755"/>
                  <a:pt x="7948" y="2805"/>
                </a:cubicBezTo>
                <a:cubicBezTo>
                  <a:pt x="7949" y="2807"/>
                  <a:pt x="7950" y="2806"/>
                  <a:pt x="7951" y="2807"/>
                </a:cubicBezTo>
                <a:cubicBezTo>
                  <a:pt x="7959" y="2813"/>
                  <a:pt x="7966" y="2822"/>
                  <a:pt x="7974" y="2833"/>
                </a:cubicBezTo>
                <a:cubicBezTo>
                  <a:pt x="7981" y="2844"/>
                  <a:pt x="7987" y="2858"/>
                  <a:pt x="7993" y="2875"/>
                </a:cubicBezTo>
                <a:cubicBezTo>
                  <a:pt x="7998" y="2884"/>
                  <a:pt x="8004" y="2887"/>
                  <a:pt x="8008" y="2896"/>
                </a:cubicBezTo>
                <a:cubicBezTo>
                  <a:pt x="8010" y="2899"/>
                  <a:pt x="8010" y="2900"/>
                  <a:pt x="8011" y="2902"/>
                </a:cubicBezTo>
                <a:cubicBezTo>
                  <a:pt x="8013" y="2906"/>
                  <a:pt x="8014" y="2908"/>
                  <a:pt x="8016" y="2911"/>
                </a:cubicBezTo>
                <a:cubicBezTo>
                  <a:pt x="8037" y="2951"/>
                  <a:pt x="8055" y="2987"/>
                  <a:pt x="8068" y="3018"/>
                </a:cubicBezTo>
                <a:cubicBezTo>
                  <a:pt x="8081" y="3051"/>
                  <a:pt x="8090" y="3082"/>
                  <a:pt x="8095" y="3109"/>
                </a:cubicBezTo>
                <a:cubicBezTo>
                  <a:pt x="8095" y="3110"/>
                  <a:pt x="8095" y="3110"/>
                  <a:pt x="8095" y="3111"/>
                </a:cubicBezTo>
                <a:cubicBezTo>
                  <a:pt x="8100" y="3139"/>
                  <a:pt x="8100" y="3165"/>
                  <a:pt x="8096" y="3191"/>
                </a:cubicBezTo>
                <a:cubicBezTo>
                  <a:pt x="8093" y="3218"/>
                  <a:pt x="8085" y="3245"/>
                  <a:pt x="8074" y="3274"/>
                </a:cubicBezTo>
                <a:cubicBezTo>
                  <a:pt x="8060" y="3310"/>
                  <a:pt x="8053" y="3342"/>
                  <a:pt x="8048" y="3372"/>
                </a:cubicBezTo>
                <a:cubicBezTo>
                  <a:pt x="8049" y="3388"/>
                  <a:pt x="8049" y="3397"/>
                  <a:pt x="8049" y="3413"/>
                </a:cubicBezTo>
                <a:cubicBezTo>
                  <a:pt x="8050" y="3427"/>
                  <a:pt x="8050" y="3442"/>
                  <a:pt x="8051" y="3457"/>
                </a:cubicBezTo>
                <a:cubicBezTo>
                  <a:pt x="8051" y="3458"/>
                  <a:pt x="8051" y="3458"/>
                  <a:pt x="8051" y="3458"/>
                </a:cubicBezTo>
                <a:cubicBezTo>
                  <a:pt x="8051" y="3459"/>
                  <a:pt x="8052" y="3461"/>
                  <a:pt x="8052" y="3461"/>
                </a:cubicBezTo>
                <a:cubicBezTo>
                  <a:pt x="8061" y="3474"/>
                  <a:pt x="8068" y="3504"/>
                  <a:pt x="8075" y="3553"/>
                </a:cubicBezTo>
                <a:cubicBezTo>
                  <a:pt x="8083" y="3602"/>
                  <a:pt x="8089" y="3664"/>
                  <a:pt x="8092" y="3733"/>
                </a:cubicBezTo>
                <a:cubicBezTo>
                  <a:pt x="8097" y="3875"/>
                  <a:pt x="8133" y="4015"/>
                  <a:pt x="8171" y="4046"/>
                </a:cubicBezTo>
                <a:cubicBezTo>
                  <a:pt x="8189" y="4060"/>
                  <a:pt x="8201" y="4079"/>
                  <a:pt x="8212" y="4099"/>
                </a:cubicBezTo>
                <a:cubicBezTo>
                  <a:pt x="8212" y="4099"/>
                  <a:pt x="8213" y="4099"/>
                  <a:pt x="8213" y="4100"/>
                </a:cubicBezTo>
                <a:cubicBezTo>
                  <a:pt x="8218" y="4109"/>
                  <a:pt x="8222" y="4117"/>
                  <a:pt x="8225" y="4126"/>
                </a:cubicBezTo>
                <a:cubicBezTo>
                  <a:pt x="8225" y="4126"/>
                  <a:pt x="8225" y="4127"/>
                  <a:pt x="8225" y="4127"/>
                </a:cubicBezTo>
                <a:cubicBezTo>
                  <a:pt x="8230" y="4139"/>
                  <a:pt x="8232" y="4152"/>
                  <a:pt x="8234" y="4165"/>
                </a:cubicBezTo>
                <a:cubicBezTo>
                  <a:pt x="8235" y="4166"/>
                  <a:pt x="8236" y="4167"/>
                  <a:pt x="8236" y="4168"/>
                </a:cubicBezTo>
                <a:cubicBezTo>
                  <a:pt x="8236" y="4169"/>
                  <a:pt x="8236" y="4170"/>
                  <a:pt x="8236" y="4171"/>
                </a:cubicBezTo>
                <a:cubicBezTo>
                  <a:pt x="8237" y="4176"/>
                  <a:pt x="8237" y="4182"/>
                  <a:pt x="8238" y="4188"/>
                </a:cubicBezTo>
                <a:cubicBezTo>
                  <a:pt x="8238" y="4189"/>
                  <a:pt x="8239" y="4190"/>
                  <a:pt x="8239" y="4191"/>
                </a:cubicBezTo>
                <a:cubicBezTo>
                  <a:pt x="8239" y="4192"/>
                  <a:pt x="8239" y="4193"/>
                  <a:pt x="8239" y="4194"/>
                </a:cubicBezTo>
                <a:cubicBezTo>
                  <a:pt x="8241" y="4220"/>
                  <a:pt x="8240" y="4247"/>
                  <a:pt x="8234" y="4275"/>
                </a:cubicBezTo>
                <a:cubicBezTo>
                  <a:pt x="8230" y="4302"/>
                  <a:pt x="8221" y="4328"/>
                  <a:pt x="8210" y="4354"/>
                </a:cubicBezTo>
                <a:cubicBezTo>
                  <a:pt x="8209" y="4356"/>
                  <a:pt x="8208" y="4358"/>
                  <a:pt x="8207" y="4361"/>
                </a:cubicBezTo>
                <a:cubicBezTo>
                  <a:pt x="8198" y="4382"/>
                  <a:pt x="8186" y="4402"/>
                  <a:pt x="8172" y="4421"/>
                </a:cubicBezTo>
                <a:cubicBezTo>
                  <a:pt x="8168" y="4427"/>
                  <a:pt x="8165" y="4432"/>
                  <a:pt x="8160" y="4438"/>
                </a:cubicBezTo>
                <a:cubicBezTo>
                  <a:pt x="8143" y="4459"/>
                  <a:pt x="8124" y="4479"/>
                  <a:pt x="8103" y="4496"/>
                </a:cubicBezTo>
                <a:cubicBezTo>
                  <a:pt x="8065" y="4524"/>
                  <a:pt x="8027" y="4546"/>
                  <a:pt x="7996" y="4559"/>
                </a:cubicBezTo>
                <a:cubicBezTo>
                  <a:pt x="7966" y="4573"/>
                  <a:pt x="7941" y="4577"/>
                  <a:pt x="7931" y="4569"/>
                </a:cubicBezTo>
                <a:cubicBezTo>
                  <a:pt x="7926" y="4565"/>
                  <a:pt x="7920" y="4564"/>
                  <a:pt x="7910" y="4563"/>
                </a:cubicBezTo>
                <a:cubicBezTo>
                  <a:pt x="7910" y="4563"/>
                  <a:pt x="7909" y="4563"/>
                  <a:pt x="7908" y="4563"/>
                </a:cubicBezTo>
                <a:cubicBezTo>
                  <a:pt x="7878" y="4561"/>
                  <a:pt x="7827" y="4572"/>
                  <a:pt x="7778" y="4593"/>
                </a:cubicBezTo>
                <a:cubicBezTo>
                  <a:pt x="7696" y="4628"/>
                  <a:pt x="7671" y="4658"/>
                  <a:pt x="7673" y="4848"/>
                </a:cubicBezTo>
                <a:cubicBezTo>
                  <a:pt x="7674" y="4912"/>
                  <a:pt x="7678" y="4993"/>
                  <a:pt x="7684" y="5098"/>
                </a:cubicBezTo>
                <a:cubicBezTo>
                  <a:pt x="7727" y="5901"/>
                  <a:pt x="7759" y="6177"/>
                  <a:pt x="7823" y="6272"/>
                </a:cubicBezTo>
                <a:cubicBezTo>
                  <a:pt x="7843" y="6300"/>
                  <a:pt x="7857" y="6328"/>
                  <a:pt x="7867" y="6356"/>
                </a:cubicBezTo>
                <a:cubicBezTo>
                  <a:pt x="7870" y="6362"/>
                  <a:pt x="7872" y="6368"/>
                  <a:pt x="7873" y="6374"/>
                </a:cubicBezTo>
                <a:cubicBezTo>
                  <a:pt x="7882" y="6400"/>
                  <a:pt x="7887" y="6426"/>
                  <a:pt x="7887" y="6452"/>
                </a:cubicBezTo>
                <a:cubicBezTo>
                  <a:pt x="7887" y="6453"/>
                  <a:pt x="7887" y="6454"/>
                  <a:pt x="7887" y="6454"/>
                </a:cubicBezTo>
                <a:cubicBezTo>
                  <a:pt x="7887" y="6455"/>
                  <a:pt x="7887" y="6455"/>
                  <a:pt x="7887" y="6456"/>
                </a:cubicBezTo>
                <a:cubicBezTo>
                  <a:pt x="7887" y="6485"/>
                  <a:pt x="7882" y="6514"/>
                  <a:pt x="7872" y="6544"/>
                </a:cubicBezTo>
                <a:cubicBezTo>
                  <a:pt x="7862" y="6572"/>
                  <a:pt x="7845" y="6601"/>
                  <a:pt x="7825" y="6629"/>
                </a:cubicBezTo>
                <a:cubicBezTo>
                  <a:pt x="7825" y="6629"/>
                  <a:pt x="7825" y="6630"/>
                  <a:pt x="7825" y="6630"/>
                </a:cubicBezTo>
                <a:cubicBezTo>
                  <a:pt x="7825" y="6631"/>
                  <a:pt x="7824" y="6631"/>
                  <a:pt x="7823" y="6631"/>
                </a:cubicBezTo>
                <a:cubicBezTo>
                  <a:pt x="7822" y="6633"/>
                  <a:pt x="7821" y="6634"/>
                  <a:pt x="7820" y="6635"/>
                </a:cubicBezTo>
                <a:cubicBezTo>
                  <a:pt x="7816" y="6641"/>
                  <a:pt x="7812" y="6648"/>
                  <a:pt x="7807" y="6654"/>
                </a:cubicBezTo>
                <a:cubicBezTo>
                  <a:pt x="7794" y="6674"/>
                  <a:pt x="7782" y="6693"/>
                  <a:pt x="7764" y="6712"/>
                </a:cubicBezTo>
                <a:cubicBezTo>
                  <a:pt x="7759" y="6718"/>
                  <a:pt x="7752" y="6724"/>
                  <a:pt x="7746" y="6730"/>
                </a:cubicBezTo>
                <a:cubicBezTo>
                  <a:pt x="7719" y="6755"/>
                  <a:pt x="7689" y="6780"/>
                  <a:pt x="7652" y="6803"/>
                </a:cubicBezTo>
                <a:cubicBezTo>
                  <a:pt x="7612" y="6829"/>
                  <a:pt x="7576" y="6862"/>
                  <a:pt x="7544" y="6897"/>
                </a:cubicBezTo>
                <a:cubicBezTo>
                  <a:pt x="7530" y="6913"/>
                  <a:pt x="7522" y="6929"/>
                  <a:pt x="7511" y="6945"/>
                </a:cubicBezTo>
                <a:cubicBezTo>
                  <a:pt x="7511" y="6946"/>
                  <a:pt x="7510" y="6946"/>
                  <a:pt x="7509" y="6947"/>
                </a:cubicBezTo>
                <a:cubicBezTo>
                  <a:pt x="7508" y="6949"/>
                  <a:pt x="7508" y="6951"/>
                  <a:pt x="7506" y="6954"/>
                </a:cubicBezTo>
                <a:cubicBezTo>
                  <a:pt x="7498" y="6970"/>
                  <a:pt x="7492" y="6986"/>
                  <a:pt x="7487" y="7003"/>
                </a:cubicBezTo>
                <a:cubicBezTo>
                  <a:pt x="7481" y="7027"/>
                  <a:pt x="7478" y="7052"/>
                  <a:pt x="7479" y="7080"/>
                </a:cubicBezTo>
                <a:cubicBezTo>
                  <a:pt x="7481" y="7144"/>
                  <a:pt x="7482" y="7170"/>
                  <a:pt x="7488" y="7181"/>
                </a:cubicBezTo>
                <a:cubicBezTo>
                  <a:pt x="7496" y="7179"/>
                  <a:pt x="7504" y="7175"/>
                  <a:pt x="7512" y="7170"/>
                </a:cubicBezTo>
                <a:cubicBezTo>
                  <a:pt x="7520" y="7158"/>
                  <a:pt x="7527" y="7145"/>
                  <a:pt x="7538" y="7123"/>
                </a:cubicBezTo>
                <a:cubicBezTo>
                  <a:pt x="7593" y="7016"/>
                  <a:pt x="7598" y="7015"/>
                  <a:pt x="7711" y="7096"/>
                </a:cubicBezTo>
                <a:cubicBezTo>
                  <a:pt x="7718" y="7101"/>
                  <a:pt x="7721" y="7105"/>
                  <a:pt x="7728" y="7110"/>
                </a:cubicBezTo>
                <a:cubicBezTo>
                  <a:pt x="7730" y="7112"/>
                  <a:pt x="7731" y="7112"/>
                  <a:pt x="7734" y="7114"/>
                </a:cubicBezTo>
                <a:cubicBezTo>
                  <a:pt x="7764" y="7134"/>
                  <a:pt x="7786" y="7154"/>
                  <a:pt x="7801" y="7174"/>
                </a:cubicBezTo>
                <a:cubicBezTo>
                  <a:pt x="7805" y="7180"/>
                  <a:pt x="7806" y="7186"/>
                  <a:pt x="7808" y="7192"/>
                </a:cubicBezTo>
                <a:cubicBezTo>
                  <a:pt x="7812" y="7199"/>
                  <a:pt x="7815" y="7207"/>
                  <a:pt x="7817" y="7214"/>
                </a:cubicBezTo>
                <a:cubicBezTo>
                  <a:pt x="7821" y="7220"/>
                  <a:pt x="7824" y="7227"/>
                  <a:pt x="7825" y="7233"/>
                </a:cubicBezTo>
                <a:cubicBezTo>
                  <a:pt x="7825" y="7233"/>
                  <a:pt x="7825" y="7234"/>
                  <a:pt x="7825" y="7234"/>
                </a:cubicBezTo>
                <a:cubicBezTo>
                  <a:pt x="7825" y="7237"/>
                  <a:pt x="7823" y="7239"/>
                  <a:pt x="7823" y="7241"/>
                </a:cubicBezTo>
                <a:cubicBezTo>
                  <a:pt x="7824" y="7258"/>
                  <a:pt x="7819" y="7273"/>
                  <a:pt x="7811" y="7288"/>
                </a:cubicBezTo>
                <a:cubicBezTo>
                  <a:pt x="7796" y="7320"/>
                  <a:pt x="7759" y="7347"/>
                  <a:pt x="7716" y="7370"/>
                </a:cubicBezTo>
                <a:cubicBezTo>
                  <a:pt x="7715" y="7371"/>
                  <a:pt x="7715" y="7372"/>
                  <a:pt x="7714" y="7373"/>
                </a:cubicBezTo>
                <a:cubicBezTo>
                  <a:pt x="7626" y="7436"/>
                  <a:pt x="7542" y="7448"/>
                  <a:pt x="7346" y="7424"/>
                </a:cubicBezTo>
                <a:cubicBezTo>
                  <a:pt x="7221" y="7410"/>
                  <a:pt x="7157" y="7408"/>
                  <a:pt x="7157" y="7421"/>
                </a:cubicBezTo>
                <a:cubicBezTo>
                  <a:pt x="7157" y="7425"/>
                  <a:pt x="7166" y="7430"/>
                  <a:pt x="7180" y="7438"/>
                </a:cubicBezTo>
                <a:cubicBezTo>
                  <a:pt x="7229" y="7461"/>
                  <a:pt x="7381" y="7495"/>
                  <a:pt x="7518" y="7513"/>
                </a:cubicBezTo>
                <a:cubicBezTo>
                  <a:pt x="7587" y="7522"/>
                  <a:pt x="7653" y="7536"/>
                  <a:pt x="7704" y="7548"/>
                </a:cubicBezTo>
                <a:cubicBezTo>
                  <a:pt x="7754" y="7561"/>
                  <a:pt x="7790" y="7573"/>
                  <a:pt x="7798" y="7583"/>
                </a:cubicBezTo>
                <a:cubicBezTo>
                  <a:pt x="7798" y="7584"/>
                  <a:pt x="7797" y="7586"/>
                  <a:pt x="7798" y="7587"/>
                </a:cubicBezTo>
                <a:cubicBezTo>
                  <a:pt x="7798" y="7587"/>
                  <a:pt x="7799" y="7587"/>
                  <a:pt x="7799" y="7587"/>
                </a:cubicBezTo>
                <a:cubicBezTo>
                  <a:pt x="7805" y="7594"/>
                  <a:pt x="7805" y="7601"/>
                  <a:pt x="7804" y="7608"/>
                </a:cubicBezTo>
                <a:cubicBezTo>
                  <a:pt x="7803" y="7610"/>
                  <a:pt x="7804" y="7612"/>
                  <a:pt x="7804" y="7613"/>
                </a:cubicBezTo>
                <a:cubicBezTo>
                  <a:pt x="7803" y="7623"/>
                  <a:pt x="7798" y="7633"/>
                  <a:pt x="7790" y="7642"/>
                </a:cubicBezTo>
                <a:cubicBezTo>
                  <a:pt x="7730" y="7709"/>
                  <a:pt x="7475" y="7761"/>
                  <a:pt x="7145" y="7774"/>
                </a:cubicBezTo>
                <a:cubicBezTo>
                  <a:pt x="7145" y="7774"/>
                  <a:pt x="7144" y="7774"/>
                  <a:pt x="7144" y="7774"/>
                </a:cubicBezTo>
                <a:cubicBezTo>
                  <a:pt x="7131" y="7783"/>
                  <a:pt x="7113" y="7787"/>
                  <a:pt x="7089" y="7789"/>
                </a:cubicBezTo>
                <a:cubicBezTo>
                  <a:pt x="7063" y="7792"/>
                  <a:pt x="7034" y="7792"/>
                  <a:pt x="7004" y="7785"/>
                </a:cubicBezTo>
                <a:cubicBezTo>
                  <a:pt x="6997" y="7784"/>
                  <a:pt x="6991" y="7785"/>
                  <a:pt x="6984" y="7784"/>
                </a:cubicBezTo>
                <a:cubicBezTo>
                  <a:pt x="6984" y="7784"/>
                  <a:pt x="6984" y="7784"/>
                  <a:pt x="6983" y="7784"/>
                </a:cubicBezTo>
                <a:cubicBezTo>
                  <a:pt x="6975" y="7785"/>
                  <a:pt x="6970" y="7786"/>
                  <a:pt x="6963" y="7786"/>
                </a:cubicBezTo>
                <a:cubicBezTo>
                  <a:pt x="6925" y="7790"/>
                  <a:pt x="6896" y="7797"/>
                  <a:pt x="6890" y="7806"/>
                </a:cubicBezTo>
                <a:cubicBezTo>
                  <a:pt x="6890" y="7806"/>
                  <a:pt x="6889" y="7807"/>
                  <a:pt x="6889" y="7807"/>
                </a:cubicBezTo>
                <a:cubicBezTo>
                  <a:pt x="6886" y="7813"/>
                  <a:pt x="6892" y="7819"/>
                  <a:pt x="6899" y="7825"/>
                </a:cubicBezTo>
                <a:cubicBezTo>
                  <a:pt x="6910" y="7834"/>
                  <a:pt x="6929" y="7843"/>
                  <a:pt x="6957" y="7851"/>
                </a:cubicBezTo>
                <a:cubicBezTo>
                  <a:pt x="6958" y="7852"/>
                  <a:pt x="6958" y="7852"/>
                  <a:pt x="6959" y="7853"/>
                </a:cubicBezTo>
                <a:cubicBezTo>
                  <a:pt x="6987" y="7859"/>
                  <a:pt x="7018" y="7866"/>
                  <a:pt x="7056" y="7866"/>
                </a:cubicBezTo>
                <a:cubicBezTo>
                  <a:pt x="7093" y="7866"/>
                  <a:pt x="7136" y="7871"/>
                  <a:pt x="7182" y="7879"/>
                </a:cubicBezTo>
                <a:cubicBezTo>
                  <a:pt x="7219" y="7885"/>
                  <a:pt x="7250" y="7894"/>
                  <a:pt x="7286" y="7903"/>
                </a:cubicBezTo>
                <a:cubicBezTo>
                  <a:pt x="7287" y="7903"/>
                  <a:pt x="7287" y="7903"/>
                  <a:pt x="7288" y="7903"/>
                </a:cubicBezTo>
                <a:cubicBezTo>
                  <a:pt x="7294" y="7904"/>
                  <a:pt x="7297" y="7905"/>
                  <a:pt x="7303" y="7906"/>
                </a:cubicBezTo>
                <a:cubicBezTo>
                  <a:pt x="7731" y="7960"/>
                  <a:pt x="7800" y="7995"/>
                  <a:pt x="7817" y="8138"/>
                </a:cubicBezTo>
                <a:cubicBezTo>
                  <a:pt x="7822" y="8175"/>
                  <a:pt x="7818" y="8209"/>
                  <a:pt x="7813" y="8240"/>
                </a:cubicBezTo>
                <a:cubicBezTo>
                  <a:pt x="7811" y="8249"/>
                  <a:pt x="7810" y="8258"/>
                  <a:pt x="7808" y="8267"/>
                </a:cubicBezTo>
                <a:cubicBezTo>
                  <a:pt x="7801" y="8292"/>
                  <a:pt x="7791" y="8314"/>
                  <a:pt x="7778" y="8333"/>
                </a:cubicBezTo>
                <a:cubicBezTo>
                  <a:pt x="7758" y="8363"/>
                  <a:pt x="7732" y="8386"/>
                  <a:pt x="7700" y="8395"/>
                </a:cubicBezTo>
                <a:cubicBezTo>
                  <a:pt x="7697" y="8397"/>
                  <a:pt x="7694" y="8397"/>
                  <a:pt x="7690" y="8398"/>
                </a:cubicBezTo>
                <a:cubicBezTo>
                  <a:pt x="7683" y="8399"/>
                  <a:pt x="7677" y="8401"/>
                  <a:pt x="7670" y="8401"/>
                </a:cubicBezTo>
                <a:cubicBezTo>
                  <a:pt x="7670" y="8401"/>
                  <a:pt x="7669" y="8401"/>
                  <a:pt x="7669" y="8401"/>
                </a:cubicBezTo>
                <a:cubicBezTo>
                  <a:pt x="7653" y="8402"/>
                  <a:pt x="7637" y="8401"/>
                  <a:pt x="7620" y="8395"/>
                </a:cubicBezTo>
                <a:cubicBezTo>
                  <a:pt x="7517" y="8364"/>
                  <a:pt x="7121" y="8465"/>
                  <a:pt x="7121" y="8523"/>
                </a:cubicBezTo>
                <a:cubicBezTo>
                  <a:pt x="7121" y="8547"/>
                  <a:pt x="7158" y="8566"/>
                  <a:pt x="7203" y="8566"/>
                </a:cubicBezTo>
                <a:cubicBezTo>
                  <a:pt x="7220" y="8566"/>
                  <a:pt x="7244" y="8569"/>
                  <a:pt x="7274" y="8576"/>
                </a:cubicBezTo>
                <a:cubicBezTo>
                  <a:pt x="7486" y="8620"/>
                  <a:pt x="7952" y="8806"/>
                  <a:pt x="7981" y="8867"/>
                </a:cubicBezTo>
                <a:cubicBezTo>
                  <a:pt x="7987" y="8880"/>
                  <a:pt x="7995" y="8889"/>
                  <a:pt x="8004" y="8896"/>
                </a:cubicBezTo>
                <a:cubicBezTo>
                  <a:pt x="8012" y="8902"/>
                  <a:pt x="8024" y="8906"/>
                  <a:pt x="8036" y="8908"/>
                </a:cubicBezTo>
                <a:cubicBezTo>
                  <a:pt x="8037" y="8908"/>
                  <a:pt x="8037" y="8910"/>
                  <a:pt x="8039" y="8910"/>
                </a:cubicBezTo>
                <a:cubicBezTo>
                  <a:pt x="8039" y="8910"/>
                  <a:pt x="8040" y="8910"/>
                  <a:pt x="8040" y="8910"/>
                </a:cubicBezTo>
                <a:cubicBezTo>
                  <a:pt x="8041" y="8910"/>
                  <a:pt x="8042" y="8910"/>
                  <a:pt x="8043" y="8910"/>
                </a:cubicBezTo>
                <a:cubicBezTo>
                  <a:pt x="8071" y="8913"/>
                  <a:pt x="8107" y="8905"/>
                  <a:pt x="8159" y="8890"/>
                </a:cubicBezTo>
                <a:cubicBezTo>
                  <a:pt x="8182" y="8883"/>
                  <a:pt x="8208" y="8879"/>
                  <a:pt x="8236" y="8875"/>
                </a:cubicBezTo>
                <a:cubicBezTo>
                  <a:pt x="8281" y="8870"/>
                  <a:pt x="8335" y="8872"/>
                  <a:pt x="8389" y="8874"/>
                </a:cubicBezTo>
                <a:cubicBezTo>
                  <a:pt x="8417" y="8876"/>
                  <a:pt x="8446" y="8879"/>
                  <a:pt x="8476" y="8883"/>
                </a:cubicBezTo>
                <a:cubicBezTo>
                  <a:pt x="8534" y="8889"/>
                  <a:pt x="8591" y="8897"/>
                  <a:pt x="8652" y="8909"/>
                </a:cubicBezTo>
                <a:cubicBezTo>
                  <a:pt x="8767" y="8930"/>
                  <a:pt x="8897" y="8954"/>
                  <a:pt x="8967" y="8964"/>
                </a:cubicBezTo>
                <a:cubicBezTo>
                  <a:pt x="9083" y="8982"/>
                  <a:pt x="9155" y="9033"/>
                  <a:pt x="9199" y="9126"/>
                </a:cubicBezTo>
                <a:cubicBezTo>
                  <a:pt x="9224" y="9178"/>
                  <a:pt x="9272" y="9227"/>
                  <a:pt x="9319" y="9257"/>
                </a:cubicBezTo>
                <a:cubicBezTo>
                  <a:pt x="9333" y="9265"/>
                  <a:pt x="9345" y="9272"/>
                  <a:pt x="9359" y="9276"/>
                </a:cubicBezTo>
                <a:cubicBezTo>
                  <a:pt x="9365" y="9278"/>
                  <a:pt x="9371" y="9283"/>
                  <a:pt x="9377" y="9285"/>
                </a:cubicBezTo>
                <a:cubicBezTo>
                  <a:pt x="9440" y="9298"/>
                  <a:pt x="9464" y="9320"/>
                  <a:pt x="9468" y="9396"/>
                </a:cubicBezTo>
                <a:cubicBezTo>
                  <a:pt x="9480" y="9473"/>
                  <a:pt x="9464" y="9602"/>
                  <a:pt x="9427" y="9791"/>
                </a:cubicBezTo>
                <a:cubicBezTo>
                  <a:pt x="9411" y="9904"/>
                  <a:pt x="9394" y="10037"/>
                  <a:pt x="9384" y="10074"/>
                </a:cubicBezTo>
                <a:cubicBezTo>
                  <a:pt x="9364" y="10158"/>
                  <a:pt x="9343" y="10261"/>
                  <a:pt x="9324" y="10382"/>
                </a:cubicBezTo>
                <a:cubicBezTo>
                  <a:pt x="9304" y="10503"/>
                  <a:pt x="9286" y="10640"/>
                  <a:pt x="9269" y="10789"/>
                </a:cubicBezTo>
                <a:cubicBezTo>
                  <a:pt x="9269" y="10789"/>
                  <a:pt x="9269" y="10789"/>
                  <a:pt x="9269" y="10790"/>
                </a:cubicBezTo>
                <a:cubicBezTo>
                  <a:pt x="9252" y="10937"/>
                  <a:pt x="9237" y="11096"/>
                  <a:pt x="9224" y="11261"/>
                </a:cubicBezTo>
                <a:cubicBezTo>
                  <a:pt x="9221" y="11289"/>
                  <a:pt x="9220" y="11318"/>
                  <a:pt x="9218" y="11346"/>
                </a:cubicBezTo>
                <a:cubicBezTo>
                  <a:pt x="9207" y="11490"/>
                  <a:pt x="9197" y="11637"/>
                  <a:pt x="9189" y="11788"/>
                </a:cubicBezTo>
                <a:cubicBezTo>
                  <a:pt x="9148" y="12575"/>
                  <a:pt x="9107" y="12775"/>
                  <a:pt x="9002" y="12691"/>
                </a:cubicBezTo>
                <a:cubicBezTo>
                  <a:pt x="8986" y="12678"/>
                  <a:pt x="8962" y="12556"/>
                  <a:pt x="8937" y="12401"/>
                </a:cubicBezTo>
                <a:cubicBezTo>
                  <a:pt x="8921" y="12303"/>
                  <a:pt x="8903" y="12199"/>
                  <a:pt x="8890" y="12076"/>
                </a:cubicBezTo>
                <a:cubicBezTo>
                  <a:pt x="8875" y="11937"/>
                  <a:pt x="8863" y="11831"/>
                  <a:pt x="8849" y="11743"/>
                </a:cubicBezTo>
                <a:cubicBezTo>
                  <a:pt x="8843" y="11703"/>
                  <a:pt x="8832" y="11676"/>
                  <a:pt x="8825" y="11643"/>
                </a:cubicBezTo>
                <a:cubicBezTo>
                  <a:pt x="8790" y="11493"/>
                  <a:pt x="8732" y="11371"/>
                  <a:pt x="8621" y="11199"/>
                </a:cubicBezTo>
                <a:cubicBezTo>
                  <a:pt x="8595" y="11157"/>
                  <a:pt x="8575" y="11124"/>
                  <a:pt x="8541" y="11073"/>
                </a:cubicBezTo>
                <a:cubicBezTo>
                  <a:pt x="8293" y="10702"/>
                  <a:pt x="8260" y="10616"/>
                  <a:pt x="8282" y="10434"/>
                </a:cubicBezTo>
                <a:cubicBezTo>
                  <a:pt x="8295" y="10318"/>
                  <a:pt x="8320" y="10192"/>
                  <a:pt x="8338" y="10153"/>
                </a:cubicBezTo>
                <a:cubicBezTo>
                  <a:pt x="8374" y="10074"/>
                  <a:pt x="8382" y="9964"/>
                  <a:pt x="8370" y="9879"/>
                </a:cubicBezTo>
                <a:cubicBezTo>
                  <a:pt x="8365" y="9857"/>
                  <a:pt x="8363" y="9834"/>
                  <a:pt x="8356" y="9816"/>
                </a:cubicBezTo>
                <a:cubicBezTo>
                  <a:pt x="8350" y="9801"/>
                  <a:pt x="8341" y="9787"/>
                  <a:pt x="8333" y="9777"/>
                </a:cubicBezTo>
                <a:cubicBezTo>
                  <a:pt x="8325" y="9766"/>
                  <a:pt x="8316" y="9759"/>
                  <a:pt x="8306" y="9756"/>
                </a:cubicBezTo>
                <a:cubicBezTo>
                  <a:pt x="8280" y="9748"/>
                  <a:pt x="8267" y="9740"/>
                  <a:pt x="8260" y="9731"/>
                </a:cubicBezTo>
                <a:cubicBezTo>
                  <a:pt x="8260" y="9730"/>
                  <a:pt x="8259" y="9729"/>
                  <a:pt x="8259" y="9729"/>
                </a:cubicBezTo>
                <a:cubicBezTo>
                  <a:pt x="8256" y="9724"/>
                  <a:pt x="8255" y="9720"/>
                  <a:pt x="8256" y="9715"/>
                </a:cubicBezTo>
                <a:cubicBezTo>
                  <a:pt x="8256" y="9714"/>
                  <a:pt x="8257" y="9714"/>
                  <a:pt x="8257" y="9713"/>
                </a:cubicBezTo>
                <a:cubicBezTo>
                  <a:pt x="8259" y="9708"/>
                  <a:pt x="8262" y="9702"/>
                  <a:pt x="8268" y="9696"/>
                </a:cubicBezTo>
                <a:cubicBezTo>
                  <a:pt x="8268" y="9687"/>
                  <a:pt x="8271" y="9677"/>
                  <a:pt x="8275" y="9667"/>
                </a:cubicBezTo>
                <a:cubicBezTo>
                  <a:pt x="8284" y="9650"/>
                  <a:pt x="8276" y="9620"/>
                  <a:pt x="8259" y="9584"/>
                </a:cubicBezTo>
                <a:cubicBezTo>
                  <a:pt x="8256" y="9579"/>
                  <a:pt x="8256" y="9575"/>
                  <a:pt x="8253" y="9570"/>
                </a:cubicBezTo>
                <a:cubicBezTo>
                  <a:pt x="8241" y="9549"/>
                  <a:pt x="8226" y="9525"/>
                  <a:pt x="8209" y="9502"/>
                </a:cubicBezTo>
                <a:cubicBezTo>
                  <a:pt x="8209" y="9502"/>
                  <a:pt x="8209" y="9501"/>
                  <a:pt x="8209" y="9501"/>
                </a:cubicBezTo>
                <a:cubicBezTo>
                  <a:pt x="8191" y="9478"/>
                  <a:pt x="8171" y="9455"/>
                  <a:pt x="8150" y="9433"/>
                </a:cubicBezTo>
                <a:cubicBezTo>
                  <a:pt x="8118" y="9400"/>
                  <a:pt x="8090" y="9373"/>
                  <a:pt x="8063" y="9352"/>
                </a:cubicBezTo>
                <a:cubicBezTo>
                  <a:pt x="8037" y="9331"/>
                  <a:pt x="8012" y="9314"/>
                  <a:pt x="7986" y="9301"/>
                </a:cubicBezTo>
                <a:cubicBezTo>
                  <a:pt x="7965" y="9292"/>
                  <a:pt x="7942" y="9286"/>
                  <a:pt x="7917" y="9281"/>
                </a:cubicBezTo>
                <a:cubicBezTo>
                  <a:pt x="7910" y="9279"/>
                  <a:pt x="7904" y="9277"/>
                  <a:pt x="7896" y="9276"/>
                </a:cubicBezTo>
                <a:cubicBezTo>
                  <a:pt x="7869" y="9272"/>
                  <a:pt x="7837" y="9270"/>
                  <a:pt x="7802" y="9269"/>
                </a:cubicBezTo>
                <a:cubicBezTo>
                  <a:pt x="7797" y="9269"/>
                  <a:pt x="7793" y="9268"/>
                  <a:pt x="7787" y="9268"/>
                </a:cubicBezTo>
                <a:cubicBezTo>
                  <a:pt x="7786" y="9268"/>
                  <a:pt x="7786" y="9268"/>
                  <a:pt x="7785" y="9268"/>
                </a:cubicBezTo>
                <a:cubicBezTo>
                  <a:pt x="7760" y="9268"/>
                  <a:pt x="7739" y="9269"/>
                  <a:pt x="7717" y="9270"/>
                </a:cubicBezTo>
                <a:cubicBezTo>
                  <a:pt x="7710" y="9270"/>
                  <a:pt x="7704" y="9272"/>
                  <a:pt x="7697" y="9272"/>
                </a:cubicBezTo>
                <a:cubicBezTo>
                  <a:pt x="7681" y="9274"/>
                  <a:pt x="7666" y="9274"/>
                  <a:pt x="7652" y="9276"/>
                </a:cubicBezTo>
                <a:cubicBezTo>
                  <a:pt x="7651" y="9276"/>
                  <a:pt x="7651" y="9276"/>
                  <a:pt x="7650" y="9276"/>
                </a:cubicBezTo>
                <a:cubicBezTo>
                  <a:pt x="7650" y="9276"/>
                  <a:pt x="7649" y="9277"/>
                  <a:pt x="7647" y="9277"/>
                </a:cubicBezTo>
                <a:cubicBezTo>
                  <a:pt x="7621" y="9281"/>
                  <a:pt x="7598" y="9285"/>
                  <a:pt x="7579" y="9292"/>
                </a:cubicBezTo>
                <a:cubicBezTo>
                  <a:pt x="7559" y="9299"/>
                  <a:pt x="7543" y="9307"/>
                  <a:pt x="7532" y="9317"/>
                </a:cubicBezTo>
                <a:cubicBezTo>
                  <a:pt x="7532" y="9317"/>
                  <a:pt x="7532" y="9318"/>
                  <a:pt x="7532" y="9318"/>
                </a:cubicBezTo>
                <a:cubicBezTo>
                  <a:pt x="7531" y="9324"/>
                  <a:pt x="7526" y="9331"/>
                  <a:pt x="7518" y="9339"/>
                </a:cubicBezTo>
                <a:cubicBezTo>
                  <a:pt x="7511" y="9346"/>
                  <a:pt x="7502" y="9354"/>
                  <a:pt x="7490" y="9362"/>
                </a:cubicBezTo>
                <a:cubicBezTo>
                  <a:pt x="7489" y="9362"/>
                  <a:pt x="7489" y="9362"/>
                  <a:pt x="7488" y="9363"/>
                </a:cubicBezTo>
                <a:cubicBezTo>
                  <a:pt x="7488" y="9363"/>
                  <a:pt x="7487" y="9364"/>
                  <a:pt x="7487" y="9364"/>
                </a:cubicBezTo>
                <a:cubicBezTo>
                  <a:pt x="7462" y="9388"/>
                  <a:pt x="7429" y="9406"/>
                  <a:pt x="7396" y="9406"/>
                </a:cubicBezTo>
                <a:cubicBezTo>
                  <a:pt x="7388" y="9406"/>
                  <a:pt x="7383" y="9409"/>
                  <a:pt x="7376" y="9411"/>
                </a:cubicBezTo>
                <a:cubicBezTo>
                  <a:pt x="7347" y="9420"/>
                  <a:pt x="7319" y="9431"/>
                  <a:pt x="7297" y="9442"/>
                </a:cubicBezTo>
                <a:cubicBezTo>
                  <a:pt x="7276" y="9456"/>
                  <a:pt x="7257" y="9473"/>
                  <a:pt x="7241" y="9494"/>
                </a:cubicBezTo>
                <a:cubicBezTo>
                  <a:pt x="7235" y="9507"/>
                  <a:pt x="7231" y="9523"/>
                  <a:pt x="7227" y="9542"/>
                </a:cubicBezTo>
                <a:cubicBezTo>
                  <a:pt x="7220" y="9595"/>
                  <a:pt x="7214" y="9645"/>
                  <a:pt x="7214" y="9684"/>
                </a:cubicBezTo>
                <a:cubicBezTo>
                  <a:pt x="7213" y="9729"/>
                  <a:pt x="7225" y="9768"/>
                  <a:pt x="7245" y="9801"/>
                </a:cubicBezTo>
                <a:cubicBezTo>
                  <a:pt x="7297" y="9778"/>
                  <a:pt x="7342" y="9833"/>
                  <a:pt x="7359" y="9899"/>
                </a:cubicBezTo>
                <a:cubicBezTo>
                  <a:pt x="7384" y="9923"/>
                  <a:pt x="7386" y="9946"/>
                  <a:pt x="7367" y="9979"/>
                </a:cubicBezTo>
                <a:cubicBezTo>
                  <a:pt x="7363" y="9996"/>
                  <a:pt x="7357" y="10013"/>
                  <a:pt x="7347" y="10028"/>
                </a:cubicBezTo>
                <a:cubicBezTo>
                  <a:pt x="7302" y="10094"/>
                  <a:pt x="7315" y="10129"/>
                  <a:pt x="7397" y="10177"/>
                </a:cubicBezTo>
                <a:cubicBezTo>
                  <a:pt x="7399" y="10178"/>
                  <a:pt x="7399" y="10179"/>
                  <a:pt x="7400" y="10180"/>
                </a:cubicBezTo>
                <a:cubicBezTo>
                  <a:pt x="7456" y="10213"/>
                  <a:pt x="7474" y="10230"/>
                  <a:pt x="7462" y="10244"/>
                </a:cubicBezTo>
                <a:cubicBezTo>
                  <a:pt x="7467" y="10260"/>
                  <a:pt x="7462" y="10275"/>
                  <a:pt x="7444" y="10289"/>
                </a:cubicBezTo>
                <a:cubicBezTo>
                  <a:pt x="7406" y="10320"/>
                  <a:pt x="7332" y="10313"/>
                  <a:pt x="7254" y="10284"/>
                </a:cubicBezTo>
                <a:cubicBezTo>
                  <a:pt x="7251" y="10284"/>
                  <a:pt x="7248" y="10284"/>
                  <a:pt x="7245" y="10283"/>
                </a:cubicBezTo>
                <a:cubicBezTo>
                  <a:pt x="7245" y="10283"/>
                  <a:pt x="7245" y="10282"/>
                  <a:pt x="7244" y="10282"/>
                </a:cubicBezTo>
                <a:cubicBezTo>
                  <a:pt x="7243" y="10282"/>
                  <a:pt x="7242" y="10282"/>
                  <a:pt x="7241" y="10282"/>
                </a:cubicBezTo>
                <a:cubicBezTo>
                  <a:pt x="7206" y="10274"/>
                  <a:pt x="7172" y="10251"/>
                  <a:pt x="7139" y="10222"/>
                </a:cubicBezTo>
                <a:cubicBezTo>
                  <a:pt x="7139" y="10222"/>
                  <a:pt x="7138" y="10221"/>
                  <a:pt x="7138" y="10221"/>
                </a:cubicBezTo>
                <a:cubicBezTo>
                  <a:pt x="7093" y="10190"/>
                  <a:pt x="7053" y="10156"/>
                  <a:pt x="7028" y="10117"/>
                </a:cubicBezTo>
                <a:cubicBezTo>
                  <a:pt x="6921" y="9946"/>
                  <a:pt x="6903" y="9951"/>
                  <a:pt x="6793" y="10186"/>
                </a:cubicBezTo>
                <a:cubicBezTo>
                  <a:pt x="6680" y="10428"/>
                  <a:pt x="6623" y="10510"/>
                  <a:pt x="6552" y="10499"/>
                </a:cubicBezTo>
                <a:cubicBezTo>
                  <a:pt x="6549" y="10499"/>
                  <a:pt x="6546" y="10498"/>
                  <a:pt x="6543" y="10497"/>
                </a:cubicBezTo>
                <a:cubicBezTo>
                  <a:pt x="6534" y="10495"/>
                  <a:pt x="6524" y="10490"/>
                  <a:pt x="6514" y="10484"/>
                </a:cubicBezTo>
                <a:cubicBezTo>
                  <a:pt x="6511" y="10482"/>
                  <a:pt x="6507" y="10483"/>
                  <a:pt x="6504" y="10481"/>
                </a:cubicBezTo>
                <a:cubicBezTo>
                  <a:pt x="6503" y="10480"/>
                  <a:pt x="6502" y="10479"/>
                  <a:pt x="6501" y="10478"/>
                </a:cubicBezTo>
                <a:cubicBezTo>
                  <a:pt x="6499" y="10477"/>
                  <a:pt x="6498" y="10477"/>
                  <a:pt x="6496" y="10476"/>
                </a:cubicBezTo>
                <a:cubicBezTo>
                  <a:pt x="6452" y="10447"/>
                  <a:pt x="6416" y="10373"/>
                  <a:pt x="6416" y="10313"/>
                </a:cubicBezTo>
                <a:cubicBezTo>
                  <a:pt x="6416" y="10279"/>
                  <a:pt x="6407" y="10241"/>
                  <a:pt x="6394" y="10200"/>
                </a:cubicBezTo>
                <a:cubicBezTo>
                  <a:pt x="6394" y="10200"/>
                  <a:pt x="6394" y="10199"/>
                  <a:pt x="6394" y="10199"/>
                </a:cubicBezTo>
                <a:cubicBezTo>
                  <a:pt x="6394" y="10197"/>
                  <a:pt x="6392" y="10195"/>
                  <a:pt x="6391" y="10193"/>
                </a:cubicBezTo>
                <a:cubicBezTo>
                  <a:pt x="6352" y="10073"/>
                  <a:pt x="6266" y="9941"/>
                  <a:pt x="6182" y="9890"/>
                </a:cubicBezTo>
                <a:cubicBezTo>
                  <a:pt x="6128" y="9857"/>
                  <a:pt x="6114" y="9835"/>
                  <a:pt x="6135" y="9787"/>
                </a:cubicBezTo>
                <a:cubicBezTo>
                  <a:pt x="6130" y="9765"/>
                  <a:pt x="6142" y="9745"/>
                  <a:pt x="6170" y="9723"/>
                </a:cubicBezTo>
                <a:cubicBezTo>
                  <a:pt x="6174" y="9719"/>
                  <a:pt x="6175" y="9715"/>
                  <a:pt x="6179" y="9712"/>
                </a:cubicBezTo>
                <a:cubicBezTo>
                  <a:pt x="6179" y="9711"/>
                  <a:pt x="6179" y="9711"/>
                  <a:pt x="6179" y="9710"/>
                </a:cubicBezTo>
                <a:cubicBezTo>
                  <a:pt x="6255" y="9598"/>
                  <a:pt x="6230" y="9536"/>
                  <a:pt x="5847" y="8934"/>
                </a:cubicBezTo>
                <a:cubicBezTo>
                  <a:pt x="5799" y="8863"/>
                  <a:pt x="5780" y="8834"/>
                  <a:pt x="5725" y="8751"/>
                </a:cubicBezTo>
                <a:cubicBezTo>
                  <a:pt x="5510" y="8428"/>
                  <a:pt x="5366" y="8171"/>
                  <a:pt x="5281" y="7959"/>
                </a:cubicBezTo>
                <a:cubicBezTo>
                  <a:pt x="5280" y="7957"/>
                  <a:pt x="5280" y="7956"/>
                  <a:pt x="5279" y="7954"/>
                </a:cubicBezTo>
                <a:cubicBezTo>
                  <a:pt x="5208" y="7789"/>
                  <a:pt x="5181" y="7669"/>
                  <a:pt x="5188" y="7570"/>
                </a:cubicBezTo>
                <a:cubicBezTo>
                  <a:pt x="5187" y="7541"/>
                  <a:pt x="5187" y="7512"/>
                  <a:pt x="5190" y="7484"/>
                </a:cubicBezTo>
                <a:cubicBezTo>
                  <a:pt x="5210" y="7272"/>
                  <a:pt x="5144" y="7235"/>
                  <a:pt x="5020" y="7359"/>
                </a:cubicBezTo>
                <a:cubicBezTo>
                  <a:pt x="4973" y="7415"/>
                  <a:pt x="4897" y="7495"/>
                  <a:pt x="4800" y="7592"/>
                </a:cubicBezTo>
                <a:cubicBezTo>
                  <a:pt x="4739" y="7654"/>
                  <a:pt x="4675" y="7716"/>
                  <a:pt x="4604" y="7783"/>
                </a:cubicBezTo>
                <a:cubicBezTo>
                  <a:pt x="4528" y="7856"/>
                  <a:pt x="4460" y="7918"/>
                  <a:pt x="4389" y="7980"/>
                </a:cubicBezTo>
                <a:cubicBezTo>
                  <a:pt x="4358" y="8007"/>
                  <a:pt x="4335" y="8027"/>
                  <a:pt x="4310" y="8049"/>
                </a:cubicBezTo>
                <a:cubicBezTo>
                  <a:pt x="4214" y="8130"/>
                  <a:pt x="4134" y="8192"/>
                  <a:pt x="4114" y="8192"/>
                </a:cubicBezTo>
                <a:cubicBezTo>
                  <a:pt x="4096" y="8192"/>
                  <a:pt x="4039" y="8210"/>
                  <a:pt x="3981" y="8228"/>
                </a:cubicBezTo>
                <a:cubicBezTo>
                  <a:pt x="3806" y="8297"/>
                  <a:pt x="3392" y="8457"/>
                  <a:pt x="2766" y="8701"/>
                </a:cubicBezTo>
                <a:cubicBezTo>
                  <a:pt x="2530" y="8793"/>
                  <a:pt x="2275" y="8899"/>
                  <a:pt x="2024" y="9002"/>
                </a:cubicBezTo>
                <a:cubicBezTo>
                  <a:pt x="1375" y="9275"/>
                  <a:pt x="719" y="9559"/>
                  <a:pt x="241" y="9784"/>
                </a:cubicBezTo>
                <a:lnTo>
                  <a:pt x="9" y="9893"/>
                </a:lnTo>
                <a:lnTo>
                  <a:pt x="2" y="9897"/>
                </a:lnTo>
                <a:lnTo>
                  <a:pt x="0" y="15746"/>
                </a:lnTo>
                <a:lnTo>
                  <a:pt x="0" y="21595"/>
                </a:lnTo>
                <a:lnTo>
                  <a:pt x="8298" y="21595"/>
                </a:lnTo>
                <a:lnTo>
                  <a:pt x="8306" y="21595"/>
                </a:lnTo>
                <a:cubicBezTo>
                  <a:pt x="10215" y="21595"/>
                  <a:pt x="11806" y="21593"/>
                  <a:pt x="13212" y="21590"/>
                </a:cubicBezTo>
                <a:cubicBezTo>
                  <a:pt x="13325" y="21590"/>
                  <a:pt x="13501" y="21589"/>
                  <a:pt x="13611" y="21589"/>
                </a:cubicBezTo>
                <a:cubicBezTo>
                  <a:pt x="13950" y="21588"/>
                  <a:pt x="14303" y="21587"/>
                  <a:pt x="14576" y="21585"/>
                </a:cubicBezTo>
                <a:cubicBezTo>
                  <a:pt x="15015" y="21584"/>
                  <a:pt x="15121" y="21582"/>
                  <a:pt x="15401" y="21581"/>
                </a:cubicBezTo>
                <a:cubicBezTo>
                  <a:pt x="15683" y="21578"/>
                  <a:pt x="15915" y="21574"/>
                  <a:pt x="16109" y="21571"/>
                </a:cubicBezTo>
                <a:cubicBezTo>
                  <a:pt x="16110" y="21571"/>
                  <a:pt x="16110" y="21571"/>
                  <a:pt x="16111" y="21571"/>
                </a:cubicBezTo>
                <a:cubicBezTo>
                  <a:pt x="16302" y="21565"/>
                  <a:pt x="16406" y="21559"/>
                  <a:pt x="16475" y="21550"/>
                </a:cubicBezTo>
                <a:cubicBezTo>
                  <a:pt x="16491" y="21548"/>
                  <a:pt x="16513" y="21546"/>
                  <a:pt x="16524" y="21543"/>
                </a:cubicBezTo>
                <a:cubicBezTo>
                  <a:pt x="16541" y="21540"/>
                  <a:pt x="16559" y="21537"/>
                  <a:pt x="16566" y="21534"/>
                </a:cubicBezTo>
                <a:cubicBezTo>
                  <a:pt x="16567" y="21533"/>
                  <a:pt x="16567" y="21533"/>
                  <a:pt x="16568" y="21532"/>
                </a:cubicBezTo>
                <a:cubicBezTo>
                  <a:pt x="16578" y="21527"/>
                  <a:pt x="16581" y="21520"/>
                  <a:pt x="16578" y="21513"/>
                </a:cubicBezTo>
                <a:cubicBezTo>
                  <a:pt x="16560" y="21468"/>
                  <a:pt x="16481" y="21264"/>
                  <a:pt x="16402" y="21058"/>
                </a:cubicBezTo>
                <a:cubicBezTo>
                  <a:pt x="16363" y="20956"/>
                  <a:pt x="16313" y="20838"/>
                  <a:pt x="16263" y="20729"/>
                </a:cubicBezTo>
                <a:cubicBezTo>
                  <a:pt x="16262" y="20728"/>
                  <a:pt x="16262" y="20727"/>
                  <a:pt x="16261" y="20726"/>
                </a:cubicBezTo>
                <a:cubicBezTo>
                  <a:pt x="16210" y="20616"/>
                  <a:pt x="16159" y="20515"/>
                  <a:pt x="16122" y="20451"/>
                </a:cubicBezTo>
                <a:cubicBezTo>
                  <a:pt x="16084" y="20387"/>
                  <a:pt x="16055" y="20315"/>
                  <a:pt x="16032" y="20241"/>
                </a:cubicBezTo>
                <a:cubicBezTo>
                  <a:pt x="16029" y="20234"/>
                  <a:pt x="16027" y="20227"/>
                  <a:pt x="16024" y="20220"/>
                </a:cubicBezTo>
                <a:cubicBezTo>
                  <a:pt x="16024" y="20217"/>
                  <a:pt x="16024" y="20215"/>
                  <a:pt x="16023" y="20212"/>
                </a:cubicBezTo>
                <a:cubicBezTo>
                  <a:pt x="15997" y="20134"/>
                  <a:pt x="15976" y="20054"/>
                  <a:pt x="15968" y="19992"/>
                </a:cubicBezTo>
                <a:cubicBezTo>
                  <a:pt x="15946" y="19819"/>
                  <a:pt x="15966" y="19706"/>
                  <a:pt x="16055" y="19631"/>
                </a:cubicBezTo>
                <a:cubicBezTo>
                  <a:pt x="16061" y="19624"/>
                  <a:pt x="16066" y="19615"/>
                  <a:pt x="16073" y="19610"/>
                </a:cubicBezTo>
                <a:cubicBezTo>
                  <a:pt x="16091" y="19596"/>
                  <a:pt x="16130" y="19580"/>
                  <a:pt x="16178" y="19565"/>
                </a:cubicBezTo>
                <a:cubicBezTo>
                  <a:pt x="16261" y="19534"/>
                  <a:pt x="16367" y="19513"/>
                  <a:pt x="16510" y="19497"/>
                </a:cubicBezTo>
                <a:cubicBezTo>
                  <a:pt x="16601" y="19486"/>
                  <a:pt x="16680" y="19474"/>
                  <a:pt x="16757" y="19460"/>
                </a:cubicBezTo>
                <a:cubicBezTo>
                  <a:pt x="16757" y="19460"/>
                  <a:pt x="16758" y="19460"/>
                  <a:pt x="16759" y="19460"/>
                </a:cubicBezTo>
                <a:cubicBezTo>
                  <a:pt x="16899" y="19433"/>
                  <a:pt x="17032" y="19393"/>
                  <a:pt x="17162" y="19345"/>
                </a:cubicBezTo>
                <a:cubicBezTo>
                  <a:pt x="17192" y="19333"/>
                  <a:pt x="17221" y="19322"/>
                  <a:pt x="17250" y="19309"/>
                </a:cubicBezTo>
                <a:cubicBezTo>
                  <a:pt x="17273" y="19299"/>
                  <a:pt x="17296" y="19290"/>
                  <a:pt x="17319" y="19280"/>
                </a:cubicBezTo>
                <a:cubicBezTo>
                  <a:pt x="17397" y="19241"/>
                  <a:pt x="17479" y="19196"/>
                  <a:pt x="17569" y="19143"/>
                </a:cubicBezTo>
                <a:cubicBezTo>
                  <a:pt x="17886" y="18953"/>
                  <a:pt x="18186" y="18671"/>
                  <a:pt x="18414" y="18365"/>
                </a:cubicBezTo>
                <a:cubicBezTo>
                  <a:pt x="18432" y="18340"/>
                  <a:pt x="18451" y="18315"/>
                  <a:pt x="18468" y="18290"/>
                </a:cubicBezTo>
                <a:cubicBezTo>
                  <a:pt x="18498" y="18247"/>
                  <a:pt x="18527" y="18203"/>
                  <a:pt x="18553" y="18160"/>
                </a:cubicBezTo>
                <a:cubicBezTo>
                  <a:pt x="18568" y="18136"/>
                  <a:pt x="18581" y="18114"/>
                  <a:pt x="18594" y="18091"/>
                </a:cubicBezTo>
                <a:cubicBezTo>
                  <a:pt x="18660" y="17976"/>
                  <a:pt x="18715" y="17860"/>
                  <a:pt x="18752" y="17748"/>
                </a:cubicBezTo>
                <a:cubicBezTo>
                  <a:pt x="18786" y="17647"/>
                  <a:pt x="18808" y="17430"/>
                  <a:pt x="18820" y="17191"/>
                </a:cubicBezTo>
                <a:cubicBezTo>
                  <a:pt x="18824" y="17109"/>
                  <a:pt x="18828" y="17029"/>
                  <a:pt x="18829" y="16941"/>
                </a:cubicBezTo>
                <a:cubicBezTo>
                  <a:pt x="18830" y="16940"/>
                  <a:pt x="18829" y="16938"/>
                  <a:pt x="18829" y="16937"/>
                </a:cubicBezTo>
                <a:cubicBezTo>
                  <a:pt x="18830" y="16936"/>
                  <a:pt x="18829" y="16934"/>
                  <a:pt x="18829" y="16932"/>
                </a:cubicBezTo>
                <a:cubicBezTo>
                  <a:pt x="18830" y="16926"/>
                  <a:pt x="18829" y="16921"/>
                  <a:pt x="18829" y="16914"/>
                </a:cubicBezTo>
                <a:cubicBezTo>
                  <a:pt x="18831" y="16783"/>
                  <a:pt x="18830" y="16656"/>
                  <a:pt x="18826" y="16539"/>
                </a:cubicBezTo>
                <a:cubicBezTo>
                  <a:pt x="18821" y="16413"/>
                  <a:pt x="18811" y="16294"/>
                  <a:pt x="18796" y="16208"/>
                </a:cubicBezTo>
                <a:cubicBezTo>
                  <a:pt x="18780" y="16116"/>
                  <a:pt x="18767" y="16064"/>
                  <a:pt x="18743" y="16034"/>
                </a:cubicBezTo>
                <a:cubicBezTo>
                  <a:pt x="18740" y="16030"/>
                  <a:pt x="18737" y="16026"/>
                  <a:pt x="18734" y="16023"/>
                </a:cubicBezTo>
                <a:cubicBezTo>
                  <a:pt x="18734" y="16023"/>
                  <a:pt x="18734" y="16022"/>
                  <a:pt x="18734" y="16022"/>
                </a:cubicBezTo>
                <a:cubicBezTo>
                  <a:pt x="18724" y="16014"/>
                  <a:pt x="18713" y="16008"/>
                  <a:pt x="18699" y="16003"/>
                </a:cubicBezTo>
                <a:cubicBezTo>
                  <a:pt x="18699" y="16003"/>
                  <a:pt x="18698" y="16004"/>
                  <a:pt x="18698" y="16003"/>
                </a:cubicBezTo>
                <a:cubicBezTo>
                  <a:pt x="18681" y="15999"/>
                  <a:pt x="18662" y="15995"/>
                  <a:pt x="18641" y="15994"/>
                </a:cubicBezTo>
                <a:cubicBezTo>
                  <a:pt x="18627" y="15993"/>
                  <a:pt x="18617" y="15991"/>
                  <a:pt x="18599" y="15991"/>
                </a:cubicBezTo>
                <a:cubicBezTo>
                  <a:pt x="18564" y="15991"/>
                  <a:pt x="18526" y="15986"/>
                  <a:pt x="18490" y="15977"/>
                </a:cubicBezTo>
                <a:cubicBezTo>
                  <a:pt x="18484" y="15976"/>
                  <a:pt x="18478" y="15974"/>
                  <a:pt x="18471" y="15972"/>
                </a:cubicBezTo>
                <a:cubicBezTo>
                  <a:pt x="18435" y="15962"/>
                  <a:pt x="18398" y="15949"/>
                  <a:pt x="18362" y="15932"/>
                </a:cubicBezTo>
                <a:cubicBezTo>
                  <a:pt x="18324" y="15915"/>
                  <a:pt x="18288" y="15894"/>
                  <a:pt x="18253" y="15870"/>
                </a:cubicBezTo>
                <a:cubicBezTo>
                  <a:pt x="18249" y="15867"/>
                  <a:pt x="18246" y="15864"/>
                  <a:pt x="18242" y="15862"/>
                </a:cubicBezTo>
                <a:cubicBezTo>
                  <a:pt x="18208" y="15837"/>
                  <a:pt x="18175" y="15811"/>
                  <a:pt x="18145" y="15782"/>
                </a:cubicBezTo>
                <a:cubicBezTo>
                  <a:pt x="18145" y="15782"/>
                  <a:pt x="18144" y="15781"/>
                  <a:pt x="18144" y="15781"/>
                </a:cubicBezTo>
                <a:cubicBezTo>
                  <a:pt x="18140" y="15778"/>
                  <a:pt x="18138" y="15776"/>
                  <a:pt x="18135" y="15774"/>
                </a:cubicBezTo>
                <a:cubicBezTo>
                  <a:pt x="18134" y="15773"/>
                  <a:pt x="18134" y="15771"/>
                  <a:pt x="18133" y="15770"/>
                </a:cubicBezTo>
                <a:cubicBezTo>
                  <a:pt x="18112" y="15753"/>
                  <a:pt x="18091" y="15736"/>
                  <a:pt x="18077" y="15720"/>
                </a:cubicBezTo>
                <a:cubicBezTo>
                  <a:pt x="18061" y="15700"/>
                  <a:pt x="18048" y="15681"/>
                  <a:pt x="18044" y="15664"/>
                </a:cubicBezTo>
                <a:cubicBezTo>
                  <a:pt x="18042" y="15657"/>
                  <a:pt x="18036" y="15647"/>
                  <a:pt x="18033" y="15638"/>
                </a:cubicBezTo>
                <a:cubicBezTo>
                  <a:pt x="18033" y="15637"/>
                  <a:pt x="18033" y="15636"/>
                  <a:pt x="18033" y="15635"/>
                </a:cubicBezTo>
                <a:cubicBezTo>
                  <a:pt x="18033" y="15635"/>
                  <a:pt x="18032" y="15636"/>
                  <a:pt x="18032" y="15635"/>
                </a:cubicBezTo>
                <a:cubicBezTo>
                  <a:pt x="18031" y="15635"/>
                  <a:pt x="18032" y="15635"/>
                  <a:pt x="18032" y="15634"/>
                </a:cubicBezTo>
                <a:cubicBezTo>
                  <a:pt x="18031" y="15634"/>
                  <a:pt x="18032" y="15632"/>
                  <a:pt x="18032" y="15632"/>
                </a:cubicBezTo>
                <a:cubicBezTo>
                  <a:pt x="18031" y="15630"/>
                  <a:pt x="18030" y="15629"/>
                  <a:pt x="18030" y="15628"/>
                </a:cubicBezTo>
                <a:cubicBezTo>
                  <a:pt x="18017" y="15590"/>
                  <a:pt x="18002" y="15546"/>
                  <a:pt x="17983" y="15511"/>
                </a:cubicBezTo>
                <a:cubicBezTo>
                  <a:pt x="17974" y="15495"/>
                  <a:pt x="17968" y="15465"/>
                  <a:pt x="17965" y="15419"/>
                </a:cubicBezTo>
                <a:cubicBezTo>
                  <a:pt x="17962" y="15385"/>
                  <a:pt x="17962" y="15328"/>
                  <a:pt x="17963" y="15273"/>
                </a:cubicBezTo>
                <a:cubicBezTo>
                  <a:pt x="17964" y="15256"/>
                  <a:pt x="17963" y="15247"/>
                  <a:pt x="17963" y="15229"/>
                </a:cubicBezTo>
                <a:cubicBezTo>
                  <a:pt x="17963" y="15228"/>
                  <a:pt x="17963" y="15228"/>
                  <a:pt x="17963" y="15227"/>
                </a:cubicBezTo>
                <a:cubicBezTo>
                  <a:pt x="17956" y="15117"/>
                  <a:pt x="17955" y="15010"/>
                  <a:pt x="17959" y="14895"/>
                </a:cubicBezTo>
                <a:cubicBezTo>
                  <a:pt x="17960" y="14847"/>
                  <a:pt x="17960" y="14801"/>
                  <a:pt x="17963" y="14756"/>
                </a:cubicBezTo>
                <a:cubicBezTo>
                  <a:pt x="17967" y="14706"/>
                  <a:pt x="17971" y="14660"/>
                  <a:pt x="17977" y="14616"/>
                </a:cubicBezTo>
                <a:cubicBezTo>
                  <a:pt x="17979" y="14603"/>
                  <a:pt x="17980" y="14589"/>
                  <a:pt x="17981" y="14576"/>
                </a:cubicBezTo>
                <a:cubicBezTo>
                  <a:pt x="17989" y="14530"/>
                  <a:pt x="17998" y="14490"/>
                  <a:pt x="18009" y="14456"/>
                </a:cubicBezTo>
                <a:cubicBezTo>
                  <a:pt x="18011" y="14450"/>
                  <a:pt x="18011" y="14442"/>
                  <a:pt x="18013" y="14437"/>
                </a:cubicBezTo>
                <a:cubicBezTo>
                  <a:pt x="18013" y="14436"/>
                  <a:pt x="18015" y="14436"/>
                  <a:pt x="18015" y="14436"/>
                </a:cubicBezTo>
                <a:cubicBezTo>
                  <a:pt x="18018" y="14427"/>
                  <a:pt x="18018" y="14418"/>
                  <a:pt x="18021" y="14409"/>
                </a:cubicBezTo>
                <a:cubicBezTo>
                  <a:pt x="18021" y="14409"/>
                  <a:pt x="18021" y="14408"/>
                  <a:pt x="18021" y="14408"/>
                </a:cubicBezTo>
                <a:cubicBezTo>
                  <a:pt x="18028" y="14324"/>
                  <a:pt x="18026" y="14304"/>
                  <a:pt x="18035" y="14206"/>
                </a:cubicBezTo>
                <a:cubicBezTo>
                  <a:pt x="18036" y="14183"/>
                  <a:pt x="18034" y="14160"/>
                  <a:pt x="18033" y="14136"/>
                </a:cubicBezTo>
                <a:cubicBezTo>
                  <a:pt x="18028" y="14099"/>
                  <a:pt x="18020" y="14058"/>
                  <a:pt x="18010" y="14017"/>
                </a:cubicBezTo>
                <a:cubicBezTo>
                  <a:pt x="17969" y="13854"/>
                  <a:pt x="17890" y="13656"/>
                  <a:pt x="17766" y="13400"/>
                </a:cubicBezTo>
                <a:cubicBezTo>
                  <a:pt x="17622" y="13102"/>
                  <a:pt x="17591" y="12975"/>
                  <a:pt x="17610" y="12768"/>
                </a:cubicBezTo>
                <a:cubicBezTo>
                  <a:pt x="17610" y="12763"/>
                  <a:pt x="17609" y="12762"/>
                  <a:pt x="17610" y="12757"/>
                </a:cubicBezTo>
                <a:cubicBezTo>
                  <a:pt x="17610" y="12753"/>
                  <a:pt x="17609" y="12748"/>
                  <a:pt x="17610" y="12744"/>
                </a:cubicBezTo>
                <a:cubicBezTo>
                  <a:pt x="17615" y="12696"/>
                  <a:pt x="17618" y="12663"/>
                  <a:pt x="17619" y="12632"/>
                </a:cubicBezTo>
                <a:cubicBezTo>
                  <a:pt x="17619" y="12629"/>
                  <a:pt x="17619" y="12624"/>
                  <a:pt x="17619" y="12621"/>
                </a:cubicBezTo>
                <a:cubicBezTo>
                  <a:pt x="17619" y="12589"/>
                  <a:pt x="17614" y="12566"/>
                  <a:pt x="17607" y="12547"/>
                </a:cubicBezTo>
                <a:cubicBezTo>
                  <a:pt x="17604" y="12538"/>
                  <a:pt x="17601" y="12530"/>
                  <a:pt x="17596" y="12524"/>
                </a:cubicBezTo>
                <a:cubicBezTo>
                  <a:pt x="17588" y="12512"/>
                  <a:pt x="17578" y="12502"/>
                  <a:pt x="17564" y="12492"/>
                </a:cubicBezTo>
                <a:cubicBezTo>
                  <a:pt x="17539" y="12475"/>
                  <a:pt x="17504" y="12460"/>
                  <a:pt x="17454" y="12441"/>
                </a:cubicBezTo>
                <a:cubicBezTo>
                  <a:pt x="17426" y="12430"/>
                  <a:pt x="17401" y="12419"/>
                  <a:pt x="17379" y="12408"/>
                </a:cubicBezTo>
                <a:cubicBezTo>
                  <a:pt x="17314" y="12375"/>
                  <a:pt x="17277" y="12336"/>
                  <a:pt x="17261" y="12275"/>
                </a:cubicBezTo>
                <a:cubicBezTo>
                  <a:pt x="17250" y="12234"/>
                  <a:pt x="17250" y="12182"/>
                  <a:pt x="17258" y="12117"/>
                </a:cubicBezTo>
                <a:cubicBezTo>
                  <a:pt x="17266" y="12051"/>
                  <a:pt x="17282" y="11970"/>
                  <a:pt x="17306" y="11869"/>
                </a:cubicBezTo>
                <a:cubicBezTo>
                  <a:pt x="17322" y="11804"/>
                  <a:pt x="17332" y="11756"/>
                  <a:pt x="17340" y="11713"/>
                </a:cubicBezTo>
                <a:cubicBezTo>
                  <a:pt x="17342" y="11695"/>
                  <a:pt x="17346" y="11676"/>
                  <a:pt x="17347" y="11661"/>
                </a:cubicBezTo>
                <a:cubicBezTo>
                  <a:pt x="17347" y="11661"/>
                  <a:pt x="17347" y="11660"/>
                  <a:pt x="17347" y="11660"/>
                </a:cubicBezTo>
                <a:cubicBezTo>
                  <a:pt x="17349" y="11647"/>
                  <a:pt x="17350" y="11636"/>
                  <a:pt x="17350" y="11625"/>
                </a:cubicBezTo>
                <a:cubicBezTo>
                  <a:pt x="17350" y="11624"/>
                  <a:pt x="17350" y="11624"/>
                  <a:pt x="17350" y="11624"/>
                </a:cubicBezTo>
                <a:cubicBezTo>
                  <a:pt x="17351" y="11595"/>
                  <a:pt x="17346" y="11567"/>
                  <a:pt x="17340" y="11542"/>
                </a:cubicBezTo>
                <a:cubicBezTo>
                  <a:pt x="17340" y="11541"/>
                  <a:pt x="17340" y="11541"/>
                  <a:pt x="17340" y="11541"/>
                </a:cubicBezTo>
                <a:cubicBezTo>
                  <a:pt x="17337" y="11533"/>
                  <a:pt x="17336" y="11525"/>
                  <a:pt x="17332" y="11518"/>
                </a:cubicBezTo>
                <a:cubicBezTo>
                  <a:pt x="17332" y="11517"/>
                  <a:pt x="17332" y="11517"/>
                  <a:pt x="17332" y="11517"/>
                </a:cubicBezTo>
                <a:cubicBezTo>
                  <a:pt x="17329" y="11510"/>
                  <a:pt x="17324" y="11503"/>
                  <a:pt x="17322" y="11496"/>
                </a:cubicBezTo>
                <a:cubicBezTo>
                  <a:pt x="17307" y="11474"/>
                  <a:pt x="17290" y="11452"/>
                  <a:pt x="17265" y="11425"/>
                </a:cubicBezTo>
                <a:cubicBezTo>
                  <a:pt x="17231" y="11387"/>
                  <a:pt x="17192" y="11335"/>
                  <a:pt x="17152" y="11271"/>
                </a:cubicBezTo>
                <a:cubicBezTo>
                  <a:pt x="17111" y="11208"/>
                  <a:pt x="17069" y="11135"/>
                  <a:pt x="17026" y="11053"/>
                </a:cubicBezTo>
                <a:cubicBezTo>
                  <a:pt x="16982" y="10972"/>
                  <a:pt x="16938" y="10882"/>
                  <a:pt x="16895" y="10789"/>
                </a:cubicBezTo>
                <a:cubicBezTo>
                  <a:pt x="16895" y="10788"/>
                  <a:pt x="16894" y="10787"/>
                  <a:pt x="16894" y="10786"/>
                </a:cubicBezTo>
                <a:cubicBezTo>
                  <a:pt x="16851" y="10694"/>
                  <a:pt x="16809" y="10598"/>
                  <a:pt x="16769" y="10501"/>
                </a:cubicBezTo>
                <a:cubicBezTo>
                  <a:pt x="16769" y="10500"/>
                  <a:pt x="16768" y="10498"/>
                  <a:pt x="16768" y="10497"/>
                </a:cubicBezTo>
                <a:cubicBezTo>
                  <a:pt x="16754" y="10463"/>
                  <a:pt x="16742" y="10429"/>
                  <a:pt x="16728" y="10394"/>
                </a:cubicBezTo>
                <a:cubicBezTo>
                  <a:pt x="16703" y="10331"/>
                  <a:pt x="16678" y="10267"/>
                  <a:pt x="16656" y="10205"/>
                </a:cubicBezTo>
                <a:cubicBezTo>
                  <a:pt x="16552" y="9920"/>
                  <a:pt x="16480" y="9661"/>
                  <a:pt x="16480" y="9523"/>
                </a:cubicBezTo>
                <a:cubicBezTo>
                  <a:pt x="16479" y="9423"/>
                  <a:pt x="16448" y="9382"/>
                  <a:pt x="16307" y="9323"/>
                </a:cubicBezTo>
                <a:cubicBezTo>
                  <a:pt x="16296" y="9320"/>
                  <a:pt x="16290" y="9317"/>
                  <a:pt x="16278" y="9313"/>
                </a:cubicBezTo>
                <a:cubicBezTo>
                  <a:pt x="16214" y="9297"/>
                  <a:pt x="16053" y="9223"/>
                  <a:pt x="15867" y="9129"/>
                </a:cubicBezTo>
                <a:cubicBezTo>
                  <a:pt x="15832" y="9112"/>
                  <a:pt x="15799" y="9094"/>
                  <a:pt x="15764" y="9075"/>
                </a:cubicBezTo>
                <a:cubicBezTo>
                  <a:pt x="15652" y="9017"/>
                  <a:pt x="15542" y="8962"/>
                  <a:pt x="15425" y="8896"/>
                </a:cubicBezTo>
                <a:cubicBezTo>
                  <a:pt x="15170" y="8752"/>
                  <a:pt x="14899" y="8613"/>
                  <a:pt x="14717" y="8529"/>
                </a:cubicBezTo>
                <a:cubicBezTo>
                  <a:pt x="14560" y="8468"/>
                  <a:pt x="14402" y="8430"/>
                  <a:pt x="14216" y="8401"/>
                </a:cubicBezTo>
                <a:cubicBezTo>
                  <a:pt x="14005" y="8375"/>
                  <a:pt x="13732" y="8349"/>
                  <a:pt x="13441" y="8332"/>
                </a:cubicBezTo>
                <a:cubicBezTo>
                  <a:pt x="12907" y="8299"/>
                  <a:pt x="12526" y="8264"/>
                  <a:pt x="12215" y="8215"/>
                </a:cubicBezTo>
                <a:cubicBezTo>
                  <a:pt x="12215" y="8215"/>
                  <a:pt x="12210" y="8214"/>
                  <a:pt x="12209" y="8214"/>
                </a:cubicBezTo>
                <a:cubicBezTo>
                  <a:pt x="12206" y="8213"/>
                  <a:pt x="12174" y="8211"/>
                  <a:pt x="12173" y="8210"/>
                </a:cubicBezTo>
                <a:cubicBezTo>
                  <a:pt x="12168" y="8208"/>
                  <a:pt x="12153" y="8205"/>
                  <a:pt x="12145" y="8203"/>
                </a:cubicBezTo>
                <a:cubicBezTo>
                  <a:pt x="11864" y="8155"/>
                  <a:pt x="11638" y="8094"/>
                  <a:pt x="11404" y="8008"/>
                </a:cubicBezTo>
                <a:cubicBezTo>
                  <a:pt x="11306" y="7972"/>
                  <a:pt x="11214" y="7942"/>
                  <a:pt x="11134" y="7916"/>
                </a:cubicBezTo>
                <a:cubicBezTo>
                  <a:pt x="11108" y="7909"/>
                  <a:pt x="11090" y="7904"/>
                  <a:pt x="11067" y="7897"/>
                </a:cubicBezTo>
                <a:cubicBezTo>
                  <a:pt x="11010" y="7881"/>
                  <a:pt x="10953" y="7866"/>
                  <a:pt x="10936" y="7866"/>
                </a:cubicBezTo>
                <a:cubicBezTo>
                  <a:pt x="10888" y="7866"/>
                  <a:pt x="10773" y="7814"/>
                  <a:pt x="10648" y="7749"/>
                </a:cubicBezTo>
                <a:cubicBezTo>
                  <a:pt x="10642" y="7746"/>
                  <a:pt x="10635" y="7743"/>
                  <a:pt x="10628" y="7740"/>
                </a:cubicBezTo>
                <a:cubicBezTo>
                  <a:pt x="10585" y="7717"/>
                  <a:pt x="10547" y="7697"/>
                  <a:pt x="10502" y="7671"/>
                </a:cubicBezTo>
                <a:cubicBezTo>
                  <a:pt x="10439" y="7635"/>
                  <a:pt x="10375" y="7597"/>
                  <a:pt x="10317" y="7558"/>
                </a:cubicBezTo>
                <a:cubicBezTo>
                  <a:pt x="10287" y="7541"/>
                  <a:pt x="10269" y="7527"/>
                  <a:pt x="10246" y="7512"/>
                </a:cubicBezTo>
                <a:cubicBezTo>
                  <a:pt x="10245" y="7511"/>
                  <a:pt x="10244" y="7511"/>
                  <a:pt x="10243" y="7510"/>
                </a:cubicBezTo>
                <a:cubicBezTo>
                  <a:pt x="10228" y="7499"/>
                  <a:pt x="10205" y="7486"/>
                  <a:pt x="10195" y="7477"/>
                </a:cubicBezTo>
                <a:cubicBezTo>
                  <a:pt x="10170" y="7457"/>
                  <a:pt x="10148" y="7436"/>
                  <a:pt x="10129" y="7413"/>
                </a:cubicBezTo>
                <a:cubicBezTo>
                  <a:pt x="10129" y="7413"/>
                  <a:pt x="10128" y="7414"/>
                  <a:pt x="10128" y="7413"/>
                </a:cubicBezTo>
                <a:cubicBezTo>
                  <a:pt x="10122" y="7408"/>
                  <a:pt x="10118" y="7402"/>
                  <a:pt x="10113" y="7397"/>
                </a:cubicBezTo>
                <a:cubicBezTo>
                  <a:pt x="10102" y="7386"/>
                  <a:pt x="10091" y="7377"/>
                  <a:pt x="10082" y="7368"/>
                </a:cubicBezTo>
                <a:cubicBezTo>
                  <a:pt x="10018" y="7294"/>
                  <a:pt x="9994" y="7240"/>
                  <a:pt x="9997" y="7115"/>
                </a:cubicBezTo>
                <a:cubicBezTo>
                  <a:pt x="9996" y="7085"/>
                  <a:pt x="10002" y="7039"/>
                  <a:pt x="10003" y="7003"/>
                </a:cubicBezTo>
                <a:cubicBezTo>
                  <a:pt x="10003" y="7003"/>
                  <a:pt x="10003" y="7002"/>
                  <a:pt x="10003" y="7002"/>
                </a:cubicBezTo>
                <a:cubicBezTo>
                  <a:pt x="10009" y="6879"/>
                  <a:pt x="10028" y="6727"/>
                  <a:pt x="10069" y="6494"/>
                </a:cubicBezTo>
                <a:cubicBezTo>
                  <a:pt x="10088" y="6385"/>
                  <a:pt x="10108" y="6312"/>
                  <a:pt x="10132" y="6251"/>
                </a:cubicBezTo>
                <a:cubicBezTo>
                  <a:pt x="10136" y="6242"/>
                  <a:pt x="10139" y="6231"/>
                  <a:pt x="10143" y="6222"/>
                </a:cubicBezTo>
                <a:cubicBezTo>
                  <a:pt x="10146" y="6216"/>
                  <a:pt x="10149" y="6209"/>
                  <a:pt x="10152" y="6203"/>
                </a:cubicBezTo>
                <a:cubicBezTo>
                  <a:pt x="10178" y="6152"/>
                  <a:pt x="10215" y="6114"/>
                  <a:pt x="10263" y="6075"/>
                </a:cubicBezTo>
                <a:cubicBezTo>
                  <a:pt x="10275" y="6065"/>
                  <a:pt x="10285" y="6055"/>
                  <a:pt x="10299" y="6044"/>
                </a:cubicBezTo>
                <a:cubicBezTo>
                  <a:pt x="10300" y="6044"/>
                  <a:pt x="10300" y="6043"/>
                  <a:pt x="10301" y="6043"/>
                </a:cubicBezTo>
                <a:cubicBezTo>
                  <a:pt x="10332" y="6020"/>
                  <a:pt x="10359" y="5997"/>
                  <a:pt x="10386" y="5973"/>
                </a:cubicBezTo>
                <a:cubicBezTo>
                  <a:pt x="10386" y="5973"/>
                  <a:pt x="10387" y="5972"/>
                  <a:pt x="10387" y="5972"/>
                </a:cubicBezTo>
                <a:cubicBezTo>
                  <a:pt x="10413" y="5948"/>
                  <a:pt x="10437" y="5924"/>
                  <a:pt x="10458" y="5899"/>
                </a:cubicBezTo>
                <a:cubicBezTo>
                  <a:pt x="10463" y="5893"/>
                  <a:pt x="10467" y="5886"/>
                  <a:pt x="10472" y="5881"/>
                </a:cubicBezTo>
                <a:cubicBezTo>
                  <a:pt x="10485" y="5863"/>
                  <a:pt x="10500" y="5848"/>
                  <a:pt x="10512" y="5830"/>
                </a:cubicBezTo>
                <a:cubicBezTo>
                  <a:pt x="10512" y="5830"/>
                  <a:pt x="10511" y="5829"/>
                  <a:pt x="10512" y="5829"/>
                </a:cubicBezTo>
                <a:cubicBezTo>
                  <a:pt x="10512" y="5828"/>
                  <a:pt x="10513" y="5828"/>
                  <a:pt x="10513" y="5828"/>
                </a:cubicBezTo>
                <a:cubicBezTo>
                  <a:pt x="10532" y="5799"/>
                  <a:pt x="10548" y="5767"/>
                  <a:pt x="10565" y="5736"/>
                </a:cubicBezTo>
                <a:cubicBezTo>
                  <a:pt x="10565" y="5736"/>
                  <a:pt x="10566" y="5734"/>
                  <a:pt x="10566" y="5734"/>
                </a:cubicBezTo>
                <a:cubicBezTo>
                  <a:pt x="10587" y="5690"/>
                  <a:pt x="10604" y="5641"/>
                  <a:pt x="10619" y="5586"/>
                </a:cubicBezTo>
                <a:cubicBezTo>
                  <a:pt x="10631" y="5545"/>
                  <a:pt x="10640" y="5498"/>
                  <a:pt x="10650" y="5450"/>
                </a:cubicBezTo>
                <a:cubicBezTo>
                  <a:pt x="10672" y="5321"/>
                  <a:pt x="10687" y="5168"/>
                  <a:pt x="10695" y="4970"/>
                </a:cubicBezTo>
                <a:cubicBezTo>
                  <a:pt x="10710" y="4609"/>
                  <a:pt x="10750" y="4345"/>
                  <a:pt x="10829" y="4066"/>
                </a:cubicBezTo>
                <a:cubicBezTo>
                  <a:pt x="10847" y="3988"/>
                  <a:pt x="10866" y="3914"/>
                  <a:pt x="10889" y="3849"/>
                </a:cubicBezTo>
                <a:cubicBezTo>
                  <a:pt x="10894" y="3836"/>
                  <a:pt x="10897" y="3822"/>
                  <a:pt x="10901" y="3809"/>
                </a:cubicBezTo>
                <a:cubicBezTo>
                  <a:pt x="10976" y="3548"/>
                  <a:pt x="11018" y="3288"/>
                  <a:pt x="11024" y="3047"/>
                </a:cubicBezTo>
                <a:cubicBezTo>
                  <a:pt x="11025" y="3037"/>
                  <a:pt x="11026" y="3027"/>
                  <a:pt x="11026" y="3017"/>
                </a:cubicBezTo>
                <a:cubicBezTo>
                  <a:pt x="11026" y="2994"/>
                  <a:pt x="11023" y="2973"/>
                  <a:pt x="11023" y="2951"/>
                </a:cubicBezTo>
                <a:cubicBezTo>
                  <a:pt x="11020" y="2833"/>
                  <a:pt x="11011" y="2717"/>
                  <a:pt x="10992" y="2611"/>
                </a:cubicBezTo>
                <a:cubicBezTo>
                  <a:pt x="10992" y="2611"/>
                  <a:pt x="10993" y="2610"/>
                  <a:pt x="10992" y="2610"/>
                </a:cubicBezTo>
                <a:cubicBezTo>
                  <a:pt x="10983" y="2555"/>
                  <a:pt x="10972" y="2503"/>
                  <a:pt x="10958" y="2454"/>
                </a:cubicBezTo>
                <a:cubicBezTo>
                  <a:pt x="10941" y="2397"/>
                  <a:pt x="10921" y="2345"/>
                  <a:pt x="10898" y="2295"/>
                </a:cubicBezTo>
                <a:cubicBezTo>
                  <a:pt x="10810" y="2099"/>
                  <a:pt x="10460" y="1682"/>
                  <a:pt x="10123" y="1348"/>
                </a:cubicBezTo>
                <a:cubicBezTo>
                  <a:pt x="10012" y="1240"/>
                  <a:pt x="9899" y="1136"/>
                  <a:pt x="9788" y="1043"/>
                </a:cubicBezTo>
                <a:cubicBezTo>
                  <a:pt x="9751" y="1013"/>
                  <a:pt x="9727" y="992"/>
                  <a:pt x="9700" y="969"/>
                </a:cubicBezTo>
                <a:cubicBezTo>
                  <a:pt x="9611" y="899"/>
                  <a:pt x="9572" y="858"/>
                  <a:pt x="9579" y="826"/>
                </a:cubicBezTo>
                <a:cubicBezTo>
                  <a:pt x="9577" y="803"/>
                  <a:pt x="9591" y="787"/>
                  <a:pt x="9621" y="768"/>
                </a:cubicBezTo>
                <a:cubicBezTo>
                  <a:pt x="9625" y="765"/>
                  <a:pt x="9627" y="763"/>
                  <a:pt x="9630" y="761"/>
                </a:cubicBezTo>
                <a:cubicBezTo>
                  <a:pt x="9631" y="760"/>
                  <a:pt x="9632" y="759"/>
                  <a:pt x="9633" y="758"/>
                </a:cubicBezTo>
                <a:cubicBezTo>
                  <a:pt x="9646" y="747"/>
                  <a:pt x="9653" y="738"/>
                  <a:pt x="9664" y="728"/>
                </a:cubicBezTo>
                <a:cubicBezTo>
                  <a:pt x="9664" y="727"/>
                  <a:pt x="9666" y="725"/>
                  <a:pt x="9667" y="723"/>
                </a:cubicBezTo>
                <a:cubicBezTo>
                  <a:pt x="9667" y="723"/>
                  <a:pt x="9667" y="722"/>
                  <a:pt x="9667" y="722"/>
                </a:cubicBezTo>
                <a:cubicBezTo>
                  <a:pt x="9676" y="695"/>
                  <a:pt x="9641" y="671"/>
                  <a:pt x="9535" y="620"/>
                </a:cubicBezTo>
                <a:cubicBezTo>
                  <a:pt x="9534" y="620"/>
                  <a:pt x="9535" y="619"/>
                  <a:pt x="9535" y="619"/>
                </a:cubicBezTo>
                <a:cubicBezTo>
                  <a:pt x="9453" y="594"/>
                  <a:pt x="9383" y="572"/>
                  <a:pt x="9227" y="520"/>
                </a:cubicBezTo>
                <a:cubicBezTo>
                  <a:pt x="9174" y="509"/>
                  <a:pt x="9100" y="487"/>
                  <a:pt x="9014" y="454"/>
                </a:cubicBezTo>
                <a:cubicBezTo>
                  <a:pt x="8628" y="330"/>
                  <a:pt x="8333" y="254"/>
                  <a:pt x="8136" y="234"/>
                </a:cubicBezTo>
                <a:cubicBezTo>
                  <a:pt x="8132" y="233"/>
                  <a:pt x="8126" y="232"/>
                  <a:pt x="8122" y="231"/>
                </a:cubicBezTo>
                <a:cubicBezTo>
                  <a:pt x="8047" y="224"/>
                  <a:pt x="7985" y="224"/>
                  <a:pt x="7937" y="232"/>
                </a:cubicBezTo>
                <a:cubicBezTo>
                  <a:pt x="7837" y="249"/>
                  <a:pt x="7712" y="225"/>
                  <a:pt x="7585" y="164"/>
                </a:cubicBezTo>
                <a:cubicBezTo>
                  <a:pt x="7575" y="159"/>
                  <a:pt x="7555" y="153"/>
                  <a:pt x="7543" y="148"/>
                </a:cubicBezTo>
                <a:cubicBezTo>
                  <a:pt x="7526" y="142"/>
                  <a:pt x="7511" y="137"/>
                  <a:pt x="7494" y="130"/>
                </a:cubicBezTo>
                <a:cubicBezTo>
                  <a:pt x="7490" y="129"/>
                  <a:pt x="7486" y="128"/>
                  <a:pt x="7482" y="127"/>
                </a:cubicBezTo>
                <a:cubicBezTo>
                  <a:pt x="7480" y="126"/>
                  <a:pt x="7478" y="125"/>
                  <a:pt x="7476" y="124"/>
                </a:cubicBezTo>
                <a:cubicBezTo>
                  <a:pt x="7446" y="115"/>
                  <a:pt x="7415" y="106"/>
                  <a:pt x="7386" y="97"/>
                </a:cubicBezTo>
                <a:cubicBezTo>
                  <a:pt x="7315" y="72"/>
                  <a:pt x="7249" y="55"/>
                  <a:pt x="7183" y="39"/>
                </a:cubicBezTo>
                <a:cubicBezTo>
                  <a:pt x="7035" y="8"/>
                  <a:pt x="6888" y="-5"/>
                  <a:pt x="6749" y="1"/>
                </a:cubicBezTo>
                <a:close/>
                <a:moveTo>
                  <a:pt x="17868" y="2967"/>
                </a:moveTo>
                <a:cubicBezTo>
                  <a:pt x="17823" y="2968"/>
                  <a:pt x="17774" y="2972"/>
                  <a:pt x="17727" y="2978"/>
                </a:cubicBezTo>
                <a:cubicBezTo>
                  <a:pt x="17564" y="2999"/>
                  <a:pt x="17445" y="3059"/>
                  <a:pt x="17375" y="3150"/>
                </a:cubicBezTo>
                <a:cubicBezTo>
                  <a:pt x="17355" y="3178"/>
                  <a:pt x="17337" y="3208"/>
                  <a:pt x="17326" y="3242"/>
                </a:cubicBezTo>
                <a:cubicBezTo>
                  <a:pt x="17325" y="3244"/>
                  <a:pt x="17324" y="3246"/>
                  <a:pt x="17323" y="3248"/>
                </a:cubicBezTo>
                <a:cubicBezTo>
                  <a:pt x="17311" y="3286"/>
                  <a:pt x="17305" y="3328"/>
                  <a:pt x="17305" y="3373"/>
                </a:cubicBezTo>
                <a:cubicBezTo>
                  <a:pt x="17305" y="3402"/>
                  <a:pt x="17311" y="3424"/>
                  <a:pt x="17314" y="3449"/>
                </a:cubicBezTo>
                <a:cubicBezTo>
                  <a:pt x="17329" y="3547"/>
                  <a:pt x="17371" y="3624"/>
                  <a:pt x="17458" y="3683"/>
                </a:cubicBezTo>
                <a:cubicBezTo>
                  <a:pt x="17518" y="3719"/>
                  <a:pt x="17599" y="3749"/>
                  <a:pt x="17708" y="3777"/>
                </a:cubicBezTo>
                <a:cubicBezTo>
                  <a:pt x="18026" y="3861"/>
                  <a:pt x="18185" y="3979"/>
                  <a:pt x="18165" y="4082"/>
                </a:cubicBezTo>
                <a:cubicBezTo>
                  <a:pt x="18165" y="4082"/>
                  <a:pt x="18165" y="4083"/>
                  <a:pt x="18165" y="4083"/>
                </a:cubicBezTo>
                <a:cubicBezTo>
                  <a:pt x="18163" y="4099"/>
                  <a:pt x="18155" y="4115"/>
                  <a:pt x="18144" y="4130"/>
                </a:cubicBezTo>
                <a:cubicBezTo>
                  <a:pt x="18143" y="4131"/>
                  <a:pt x="18142" y="4132"/>
                  <a:pt x="18141" y="4133"/>
                </a:cubicBezTo>
                <a:cubicBezTo>
                  <a:pt x="18138" y="4137"/>
                  <a:pt x="18137" y="4141"/>
                  <a:pt x="18133" y="4144"/>
                </a:cubicBezTo>
                <a:cubicBezTo>
                  <a:pt x="18130" y="4148"/>
                  <a:pt x="18129" y="4152"/>
                  <a:pt x="18126" y="4155"/>
                </a:cubicBezTo>
                <a:cubicBezTo>
                  <a:pt x="18119" y="4161"/>
                  <a:pt x="18110" y="4164"/>
                  <a:pt x="18103" y="4170"/>
                </a:cubicBezTo>
                <a:cubicBezTo>
                  <a:pt x="18097" y="4173"/>
                  <a:pt x="18092" y="4177"/>
                  <a:pt x="18086" y="4180"/>
                </a:cubicBezTo>
                <a:cubicBezTo>
                  <a:pt x="18072" y="4188"/>
                  <a:pt x="18056" y="4194"/>
                  <a:pt x="18039" y="4200"/>
                </a:cubicBezTo>
                <a:cubicBezTo>
                  <a:pt x="18025" y="4206"/>
                  <a:pt x="18014" y="4214"/>
                  <a:pt x="17997" y="4219"/>
                </a:cubicBezTo>
                <a:cubicBezTo>
                  <a:pt x="17990" y="4221"/>
                  <a:pt x="17983" y="4221"/>
                  <a:pt x="17977" y="4222"/>
                </a:cubicBezTo>
                <a:cubicBezTo>
                  <a:pt x="17970" y="4225"/>
                  <a:pt x="17966" y="4226"/>
                  <a:pt x="17959" y="4228"/>
                </a:cubicBezTo>
                <a:cubicBezTo>
                  <a:pt x="17888" y="4249"/>
                  <a:pt x="17836" y="4247"/>
                  <a:pt x="17777" y="4216"/>
                </a:cubicBezTo>
                <a:cubicBezTo>
                  <a:pt x="17718" y="4199"/>
                  <a:pt x="17667" y="4169"/>
                  <a:pt x="17637" y="4127"/>
                </a:cubicBezTo>
                <a:cubicBezTo>
                  <a:pt x="17637" y="4127"/>
                  <a:pt x="17637" y="4126"/>
                  <a:pt x="17637" y="4126"/>
                </a:cubicBezTo>
                <a:cubicBezTo>
                  <a:pt x="17538" y="4063"/>
                  <a:pt x="17412" y="4018"/>
                  <a:pt x="17328" y="4009"/>
                </a:cubicBezTo>
                <a:cubicBezTo>
                  <a:pt x="17313" y="4011"/>
                  <a:pt x="17298" y="4013"/>
                  <a:pt x="17288" y="4017"/>
                </a:cubicBezTo>
                <a:cubicBezTo>
                  <a:pt x="17273" y="4028"/>
                  <a:pt x="17262" y="4044"/>
                  <a:pt x="17255" y="4061"/>
                </a:cubicBezTo>
                <a:cubicBezTo>
                  <a:pt x="17255" y="4095"/>
                  <a:pt x="17279" y="4149"/>
                  <a:pt x="17323" y="4233"/>
                </a:cubicBezTo>
                <a:cubicBezTo>
                  <a:pt x="17362" y="4298"/>
                  <a:pt x="17410" y="4355"/>
                  <a:pt x="17452" y="4386"/>
                </a:cubicBezTo>
                <a:cubicBezTo>
                  <a:pt x="17463" y="4393"/>
                  <a:pt x="17474" y="4400"/>
                  <a:pt x="17485" y="4405"/>
                </a:cubicBezTo>
                <a:cubicBezTo>
                  <a:pt x="17554" y="4434"/>
                  <a:pt x="17721" y="4456"/>
                  <a:pt x="17884" y="4456"/>
                </a:cubicBezTo>
                <a:cubicBezTo>
                  <a:pt x="18318" y="4456"/>
                  <a:pt x="18480" y="4342"/>
                  <a:pt x="18479" y="4040"/>
                </a:cubicBezTo>
                <a:cubicBezTo>
                  <a:pt x="18479" y="3960"/>
                  <a:pt x="18468" y="3879"/>
                  <a:pt x="18452" y="3822"/>
                </a:cubicBezTo>
                <a:cubicBezTo>
                  <a:pt x="18416" y="3760"/>
                  <a:pt x="18362" y="3716"/>
                  <a:pt x="18265" y="3675"/>
                </a:cubicBezTo>
                <a:cubicBezTo>
                  <a:pt x="18199" y="3648"/>
                  <a:pt x="18121" y="3622"/>
                  <a:pt x="18038" y="3598"/>
                </a:cubicBezTo>
                <a:cubicBezTo>
                  <a:pt x="18034" y="3597"/>
                  <a:pt x="18032" y="3596"/>
                  <a:pt x="18028" y="3596"/>
                </a:cubicBezTo>
                <a:cubicBezTo>
                  <a:pt x="17962" y="3577"/>
                  <a:pt x="17914" y="3562"/>
                  <a:pt x="17871" y="3547"/>
                </a:cubicBezTo>
                <a:cubicBezTo>
                  <a:pt x="17835" y="3536"/>
                  <a:pt x="17809" y="3524"/>
                  <a:pt x="17786" y="3514"/>
                </a:cubicBezTo>
                <a:cubicBezTo>
                  <a:pt x="17779" y="3510"/>
                  <a:pt x="17770" y="3506"/>
                  <a:pt x="17765" y="3503"/>
                </a:cubicBezTo>
                <a:cubicBezTo>
                  <a:pt x="17719" y="3478"/>
                  <a:pt x="17698" y="3448"/>
                  <a:pt x="17692" y="3409"/>
                </a:cubicBezTo>
                <a:cubicBezTo>
                  <a:pt x="17692" y="3409"/>
                  <a:pt x="17692" y="3408"/>
                  <a:pt x="17692" y="3408"/>
                </a:cubicBezTo>
                <a:cubicBezTo>
                  <a:pt x="17691" y="3407"/>
                  <a:pt x="17692" y="3407"/>
                  <a:pt x="17692" y="3407"/>
                </a:cubicBezTo>
                <a:cubicBezTo>
                  <a:pt x="17664" y="3370"/>
                  <a:pt x="17662" y="3333"/>
                  <a:pt x="17690" y="3295"/>
                </a:cubicBezTo>
                <a:cubicBezTo>
                  <a:pt x="17691" y="3294"/>
                  <a:pt x="17691" y="3294"/>
                  <a:pt x="17692" y="3294"/>
                </a:cubicBezTo>
                <a:cubicBezTo>
                  <a:pt x="17692" y="3293"/>
                  <a:pt x="17692" y="3293"/>
                  <a:pt x="17692" y="3292"/>
                </a:cubicBezTo>
                <a:cubicBezTo>
                  <a:pt x="17693" y="3286"/>
                  <a:pt x="17696" y="3281"/>
                  <a:pt x="17698" y="3275"/>
                </a:cubicBezTo>
                <a:cubicBezTo>
                  <a:pt x="17701" y="3267"/>
                  <a:pt x="17705" y="3258"/>
                  <a:pt x="17710" y="3251"/>
                </a:cubicBezTo>
                <a:cubicBezTo>
                  <a:pt x="17714" y="3246"/>
                  <a:pt x="17721" y="3240"/>
                  <a:pt x="17727" y="3236"/>
                </a:cubicBezTo>
                <a:cubicBezTo>
                  <a:pt x="17733" y="3231"/>
                  <a:pt x="17741" y="3227"/>
                  <a:pt x="17749" y="3224"/>
                </a:cubicBezTo>
                <a:cubicBezTo>
                  <a:pt x="17756" y="3221"/>
                  <a:pt x="17763" y="3217"/>
                  <a:pt x="17771" y="3215"/>
                </a:cubicBezTo>
                <a:cubicBezTo>
                  <a:pt x="17788" y="3211"/>
                  <a:pt x="17809" y="3208"/>
                  <a:pt x="17834" y="3206"/>
                </a:cubicBezTo>
                <a:cubicBezTo>
                  <a:pt x="17836" y="3206"/>
                  <a:pt x="17837" y="3205"/>
                  <a:pt x="17839" y="3205"/>
                </a:cubicBezTo>
                <a:cubicBezTo>
                  <a:pt x="17869" y="3199"/>
                  <a:pt x="17899" y="3198"/>
                  <a:pt x="17928" y="3202"/>
                </a:cubicBezTo>
                <a:cubicBezTo>
                  <a:pt x="17930" y="3202"/>
                  <a:pt x="17931" y="3203"/>
                  <a:pt x="17933" y="3203"/>
                </a:cubicBezTo>
                <a:cubicBezTo>
                  <a:pt x="17946" y="3205"/>
                  <a:pt x="17956" y="3211"/>
                  <a:pt x="17968" y="3215"/>
                </a:cubicBezTo>
                <a:cubicBezTo>
                  <a:pt x="17980" y="3218"/>
                  <a:pt x="17990" y="3223"/>
                  <a:pt x="18001" y="3227"/>
                </a:cubicBezTo>
                <a:cubicBezTo>
                  <a:pt x="18006" y="3230"/>
                  <a:pt x="18010" y="3230"/>
                  <a:pt x="18015" y="3232"/>
                </a:cubicBezTo>
                <a:cubicBezTo>
                  <a:pt x="18015" y="3232"/>
                  <a:pt x="18016" y="3232"/>
                  <a:pt x="18016" y="3232"/>
                </a:cubicBezTo>
                <a:cubicBezTo>
                  <a:pt x="18036" y="3241"/>
                  <a:pt x="18054" y="3252"/>
                  <a:pt x="18066" y="3263"/>
                </a:cubicBezTo>
                <a:cubicBezTo>
                  <a:pt x="18080" y="3276"/>
                  <a:pt x="18095" y="3287"/>
                  <a:pt x="18112" y="3296"/>
                </a:cubicBezTo>
                <a:cubicBezTo>
                  <a:pt x="18171" y="3329"/>
                  <a:pt x="18247" y="3339"/>
                  <a:pt x="18309" y="3332"/>
                </a:cubicBezTo>
                <a:cubicBezTo>
                  <a:pt x="18369" y="3324"/>
                  <a:pt x="18416" y="3297"/>
                  <a:pt x="18420" y="3251"/>
                </a:cubicBezTo>
                <a:cubicBezTo>
                  <a:pt x="18418" y="3188"/>
                  <a:pt x="18390" y="3133"/>
                  <a:pt x="18336" y="3089"/>
                </a:cubicBezTo>
                <a:cubicBezTo>
                  <a:pt x="18336" y="3088"/>
                  <a:pt x="18334" y="3087"/>
                  <a:pt x="18333" y="3087"/>
                </a:cubicBezTo>
                <a:cubicBezTo>
                  <a:pt x="18332" y="3086"/>
                  <a:pt x="18331" y="3085"/>
                  <a:pt x="18330" y="3084"/>
                </a:cubicBezTo>
                <a:cubicBezTo>
                  <a:pt x="18313" y="3071"/>
                  <a:pt x="18294" y="3058"/>
                  <a:pt x="18273" y="3047"/>
                </a:cubicBezTo>
                <a:cubicBezTo>
                  <a:pt x="18272" y="3046"/>
                  <a:pt x="18271" y="3045"/>
                  <a:pt x="18270" y="3044"/>
                </a:cubicBezTo>
                <a:cubicBezTo>
                  <a:pt x="18268" y="3044"/>
                  <a:pt x="18265" y="3043"/>
                  <a:pt x="18264" y="3042"/>
                </a:cubicBezTo>
                <a:cubicBezTo>
                  <a:pt x="18241" y="3031"/>
                  <a:pt x="18218" y="3020"/>
                  <a:pt x="18191" y="3011"/>
                </a:cubicBezTo>
                <a:cubicBezTo>
                  <a:pt x="18191" y="3011"/>
                  <a:pt x="18190" y="3011"/>
                  <a:pt x="18189" y="3011"/>
                </a:cubicBezTo>
                <a:cubicBezTo>
                  <a:pt x="18189" y="3011"/>
                  <a:pt x="18188" y="3011"/>
                  <a:pt x="18188" y="3011"/>
                </a:cubicBezTo>
                <a:cubicBezTo>
                  <a:pt x="18159" y="3001"/>
                  <a:pt x="18128" y="2993"/>
                  <a:pt x="18095" y="2987"/>
                </a:cubicBezTo>
                <a:cubicBezTo>
                  <a:pt x="18063" y="2980"/>
                  <a:pt x="18029" y="2975"/>
                  <a:pt x="17994" y="2971"/>
                </a:cubicBezTo>
                <a:cubicBezTo>
                  <a:pt x="17953" y="2968"/>
                  <a:pt x="17911" y="2966"/>
                  <a:pt x="17868" y="2967"/>
                </a:cubicBezTo>
                <a:close/>
                <a:moveTo>
                  <a:pt x="13330" y="3008"/>
                </a:moveTo>
                <a:cubicBezTo>
                  <a:pt x="13180" y="3008"/>
                  <a:pt x="13070" y="3008"/>
                  <a:pt x="12984" y="3010"/>
                </a:cubicBezTo>
                <a:cubicBezTo>
                  <a:pt x="12899" y="3011"/>
                  <a:pt x="12839" y="3015"/>
                  <a:pt x="12799" y="3022"/>
                </a:cubicBezTo>
                <a:cubicBezTo>
                  <a:pt x="12759" y="3028"/>
                  <a:pt x="12738" y="3039"/>
                  <a:pt x="12726" y="3054"/>
                </a:cubicBezTo>
                <a:cubicBezTo>
                  <a:pt x="12724" y="3058"/>
                  <a:pt x="12724" y="3062"/>
                  <a:pt x="12722" y="3066"/>
                </a:cubicBezTo>
                <a:cubicBezTo>
                  <a:pt x="12717" y="3079"/>
                  <a:pt x="12714" y="3093"/>
                  <a:pt x="12714" y="3112"/>
                </a:cubicBezTo>
                <a:cubicBezTo>
                  <a:pt x="12714" y="3112"/>
                  <a:pt x="12714" y="3113"/>
                  <a:pt x="12714" y="3113"/>
                </a:cubicBezTo>
                <a:cubicBezTo>
                  <a:pt x="12715" y="3130"/>
                  <a:pt x="12715" y="3147"/>
                  <a:pt x="12717" y="3160"/>
                </a:cubicBezTo>
                <a:cubicBezTo>
                  <a:pt x="12718" y="3163"/>
                  <a:pt x="12718" y="3166"/>
                  <a:pt x="12719" y="3168"/>
                </a:cubicBezTo>
                <a:cubicBezTo>
                  <a:pt x="12719" y="3169"/>
                  <a:pt x="12719" y="3170"/>
                  <a:pt x="12719" y="3171"/>
                </a:cubicBezTo>
                <a:cubicBezTo>
                  <a:pt x="12722" y="3183"/>
                  <a:pt x="12730" y="3192"/>
                  <a:pt x="12737" y="3201"/>
                </a:cubicBezTo>
                <a:cubicBezTo>
                  <a:pt x="12742" y="3206"/>
                  <a:pt x="12744" y="3212"/>
                  <a:pt x="12751" y="3217"/>
                </a:cubicBezTo>
                <a:cubicBezTo>
                  <a:pt x="12751" y="3217"/>
                  <a:pt x="12753" y="3217"/>
                  <a:pt x="12754" y="3218"/>
                </a:cubicBezTo>
                <a:cubicBezTo>
                  <a:pt x="12755" y="3218"/>
                  <a:pt x="12756" y="3220"/>
                  <a:pt x="12757" y="3220"/>
                </a:cubicBezTo>
                <a:cubicBezTo>
                  <a:pt x="12757" y="3220"/>
                  <a:pt x="12758" y="3220"/>
                  <a:pt x="12758" y="3220"/>
                </a:cubicBezTo>
                <a:cubicBezTo>
                  <a:pt x="12759" y="3220"/>
                  <a:pt x="12761" y="3221"/>
                  <a:pt x="12761" y="3221"/>
                </a:cubicBezTo>
                <a:cubicBezTo>
                  <a:pt x="12763" y="3222"/>
                  <a:pt x="12766" y="3222"/>
                  <a:pt x="12767" y="3223"/>
                </a:cubicBezTo>
                <a:cubicBezTo>
                  <a:pt x="12783" y="3229"/>
                  <a:pt x="12801" y="3235"/>
                  <a:pt x="12827" y="3239"/>
                </a:cubicBezTo>
                <a:cubicBezTo>
                  <a:pt x="12855" y="3244"/>
                  <a:pt x="12889" y="3247"/>
                  <a:pt x="12933" y="3250"/>
                </a:cubicBezTo>
                <a:lnTo>
                  <a:pt x="13154" y="3265"/>
                </a:lnTo>
                <a:lnTo>
                  <a:pt x="13171" y="3860"/>
                </a:lnTo>
                <a:lnTo>
                  <a:pt x="13186" y="4426"/>
                </a:lnTo>
                <a:cubicBezTo>
                  <a:pt x="13187" y="4426"/>
                  <a:pt x="13189" y="4427"/>
                  <a:pt x="13189" y="4427"/>
                </a:cubicBezTo>
                <a:cubicBezTo>
                  <a:pt x="13201" y="4433"/>
                  <a:pt x="13217" y="4437"/>
                  <a:pt x="13232" y="4441"/>
                </a:cubicBezTo>
                <a:cubicBezTo>
                  <a:pt x="13261" y="4450"/>
                  <a:pt x="13293" y="4456"/>
                  <a:pt x="13329" y="4456"/>
                </a:cubicBezTo>
                <a:lnTo>
                  <a:pt x="13330" y="4456"/>
                </a:lnTo>
                <a:lnTo>
                  <a:pt x="13474" y="4456"/>
                </a:lnTo>
                <a:lnTo>
                  <a:pt x="13477" y="4321"/>
                </a:lnTo>
                <a:lnTo>
                  <a:pt x="13477" y="3905"/>
                </a:lnTo>
                <a:cubicBezTo>
                  <a:pt x="13477" y="3772"/>
                  <a:pt x="13481" y="3671"/>
                  <a:pt x="13486" y="3586"/>
                </a:cubicBezTo>
                <a:cubicBezTo>
                  <a:pt x="13490" y="3527"/>
                  <a:pt x="13495" y="3471"/>
                  <a:pt x="13503" y="3431"/>
                </a:cubicBezTo>
                <a:lnTo>
                  <a:pt x="13503" y="3430"/>
                </a:lnTo>
                <a:lnTo>
                  <a:pt x="13508" y="3265"/>
                </a:lnTo>
                <a:lnTo>
                  <a:pt x="13644" y="3256"/>
                </a:lnTo>
                <a:cubicBezTo>
                  <a:pt x="13645" y="3256"/>
                  <a:pt x="13645" y="3256"/>
                  <a:pt x="13646" y="3256"/>
                </a:cubicBezTo>
                <a:cubicBezTo>
                  <a:pt x="13684" y="3247"/>
                  <a:pt x="13727" y="3242"/>
                  <a:pt x="13784" y="3242"/>
                </a:cubicBezTo>
                <a:cubicBezTo>
                  <a:pt x="13809" y="3242"/>
                  <a:pt x="13828" y="3240"/>
                  <a:pt x="13846" y="3238"/>
                </a:cubicBezTo>
                <a:cubicBezTo>
                  <a:pt x="13876" y="3233"/>
                  <a:pt x="13897" y="3225"/>
                  <a:pt x="13913" y="3215"/>
                </a:cubicBezTo>
                <a:cubicBezTo>
                  <a:pt x="13917" y="3213"/>
                  <a:pt x="13917" y="3209"/>
                  <a:pt x="13920" y="3206"/>
                </a:cubicBezTo>
                <a:cubicBezTo>
                  <a:pt x="13930" y="3197"/>
                  <a:pt x="13938" y="3187"/>
                  <a:pt x="13942" y="3174"/>
                </a:cubicBezTo>
                <a:cubicBezTo>
                  <a:pt x="13946" y="3161"/>
                  <a:pt x="13949" y="3145"/>
                  <a:pt x="13949" y="3125"/>
                </a:cubicBezTo>
                <a:cubicBezTo>
                  <a:pt x="13949" y="3124"/>
                  <a:pt x="13949" y="3123"/>
                  <a:pt x="13949" y="3121"/>
                </a:cubicBezTo>
                <a:cubicBezTo>
                  <a:pt x="13949" y="3115"/>
                  <a:pt x="13946" y="3113"/>
                  <a:pt x="13946" y="3107"/>
                </a:cubicBezTo>
                <a:cubicBezTo>
                  <a:pt x="13946" y="3105"/>
                  <a:pt x="13946" y="3104"/>
                  <a:pt x="13946" y="3102"/>
                </a:cubicBezTo>
                <a:cubicBezTo>
                  <a:pt x="13946" y="3085"/>
                  <a:pt x="13945" y="3068"/>
                  <a:pt x="13939" y="3057"/>
                </a:cubicBezTo>
                <a:cubicBezTo>
                  <a:pt x="13934" y="3048"/>
                  <a:pt x="13927" y="3042"/>
                  <a:pt x="13916" y="3036"/>
                </a:cubicBezTo>
                <a:cubicBezTo>
                  <a:pt x="13905" y="3030"/>
                  <a:pt x="13890" y="3026"/>
                  <a:pt x="13870" y="3023"/>
                </a:cubicBezTo>
                <a:cubicBezTo>
                  <a:pt x="13832" y="3016"/>
                  <a:pt x="13774" y="3011"/>
                  <a:pt x="13687" y="3010"/>
                </a:cubicBezTo>
                <a:cubicBezTo>
                  <a:pt x="13600" y="3008"/>
                  <a:pt x="13484" y="3008"/>
                  <a:pt x="13330" y="3008"/>
                </a:cubicBezTo>
                <a:close/>
                <a:moveTo>
                  <a:pt x="14207" y="3008"/>
                </a:moveTo>
                <a:cubicBezTo>
                  <a:pt x="14207" y="3008"/>
                  <a:pt x="14207" y="3009"/>
                  <a:pt x="14207" y="3010"/>
                </a:cubicBezTo>
                <a:cubicBezTo>
                  <a:pt x="14199" y="3020"/>
                  <a:pt x="14192" y="3043"/>
                  <a:pt x="14184" y="3082"/>
                </a:cubicBezTo>
                <a:lnTo>
                  <a:pt x="14184" y="3732"/>
                </a:lnTo>
                <a:lnTo>
                  <a:pt x="14184" y="4410"/>
                </a:lnTo>
                <a:cubicBezTo>
                  <a:pt x="14193" y="4420"/>
                  <a:pt x="14204" y="4427"/>
                  <a:pt x="14216" y="4433"/>
                </a:cubicBezTo>
                <a:cubicBezTo>
                  <a:pt x="14221" y="4435"/>
                  <a:pt x="14226" y="4437"/>
                  <a:pt x="14231" y="4439"/>
                </a:cubicBezTo>
                <a:cubicBezTo>
                  <a:pt x="14239" y="4442"/>
                  <a:pt x="14248" y="4444"/>
                  <a:pt x="14257" y="4445"/>
                </a:cubicBezTo>
                <a:cubicBezTo>
                  <a:pt x="14283" y="4449"/>
                  <a:pt x="14312" y="4451"/>
                  <a:pt x="14351" y="4447"/>
                </a:cubicBezTo>
                <a:cubicBezTo>
                  <a:pt x="14388" y="4444"/>
                  <a:pt x="14416" y="4440"/>
                  <a:pt x="14438" y="4433"/>
                </a:cubicBezTo>
                <a:cubicBezTo>
                  <a:pt x="14438" y="4433"/>
                  <a:pt x="14437" y="4432"/>
                  <a:pt x="14438" y="4432"/>
                </a:cubicBezTo>
                <a:cubicBezTo>
                  <a:pt x="14438" y="4432"/>
                  <a:pt x="14439" y="4432"/>
                  <a:pt x="14439" y="4432"/>
                </a:cubicBezTo>
                <a:cubicBezTo>
                  <a:pt x="14446" y="4426"/>
                  <a:pt x="14451" y="4417"/>
                  <a:pt x="14456" y="4408"/>
                </a:cubicBezTo>
                <a:cubicBezTo>
                  <a:pt x="14464" y="4392"/>
                  <a:pt x="14469" y="4371"/>
                  <a:pt x="14474" y="4344"/>
                </a:cubicBezTo>
                <a:cubicBezTo>
                  <a:pt x="14481" y="4306"/>
                  <a:pt x="14486" y="4257"/>
                  <a:pt x="14491" y="4188"/>
                </a:cubicBezTo>
                <a:lnTo>
                  <a:pt x="14507" y="3919"/>
                </a:lnTo>
                <a:lnTo>
                  <a:pt x="14711" y="3904"/>
                </a:lnTo>
                <a:cubicBezTo>
                  <a:pt x="14748" y="3901"/>
                  <a:pt x="14783" y="3901"/>
                  <a:pt x="14814" y="3904"/>
                </a:cubicBezTo>
                <a:cubicBezTo>
                  <a:pt x="14844" y="3906"/>
                  <a:pt x="14870" y="3912"/>
                  <a:pt x="14894" y="3919"/>
                </a:cubicBezTo>
                <a:cubicBezTo>
                  <a:pt x="14895" y="3919"/>
                  <a:pt x="14896" y="3919"/>
                  <a:pt x="14896" y="3919"/>
                </a:cubicBezTo>
                <a:lnTo>
                  <a:pt x="14978" y="3919"/>
                </a:lnTo>
                <a:lnTo>
                  <a:pt x="14990" y="3976"/>
                </a:lnTo>
                <a:cubicBezTo>
                  <a:pt x="15003" y="3990"/>
                  <a:pt x="15015" y="4005"/>
                  <a:pt x="15025" y="4024"/>
                </a:cubicBezTo>
                <a:cubicBezTo>
                  <a:pt x="15034" y="4042"/>
                  <a:pt x="15043" y="4064"/>
                  <a:pt x="15049" y="4086"/>
                </a:cubicBezTo>
                <a:cubicBezTo>
                  <a:pt x="15062" y="4133"/>
                  <a:pt x="15067" y="4189"/>
                  <a:pt x="15067" y="4255"/>
                </a:cubicBezTo>
                <a:cubicBezTo>
                  <a:pt x="15067" y="4293"/>
                  <a:pt x="15068" y="4320"/>
                  <a:pt x="15070" y="4345"/>
                </a:cubicBezTo>
                <a:cubicBezTo>
                  <a:pt x="15078" y="4371"/>
                  <a:pt x="15087" y="4390"/>
                  <a:pt x="15098" y="4405"/>
                </a:cubicBezTo>
                <a:cubicBezTo>
                  <a:pt x="15115" y="4432"/>
                  <a:pt x="15138" y="4444"/>
                  <a:pt x="15170" y="4450"/>
                </a:cubicBezTo>
                <a:cubicBezTo>
                  <a:pt x="15187" y="4453"/>
                  <a:pt x="15206" y="4454"/>
                  <a:pt x="15228" y="4455"/>
                </a:cubicBezTo>
                <a:cubicBezTo>
                  <a:pt x="15232" y="4455"/>
                  <a:pt x="15233" y="4456"/>
                  <a:pt x="15237" y="4456"/>
                </a:cubicBezTo>
                <a:cubicBezTo>
                  <a:pt x="15358" y="4456"/>
                  <a:pt x="15382" y="4443"/>
                  <a:pt x="15377" y="4303"/>
                </a:cubicBezTo>
                <a:lnTo>
                  <a:pt x="15362" y="4177"/>
                </a:lnTo>
                <a:cubicBezTo>
                  <a:pt x="15343" y="4023"/>
                  <a:pt x="15296" y="3872"/>
                  <a:pt x="15257" y="3841"/>
                </a:cubicBezTo>
                <a:cubicBezTo>
                  <a:pt x="15240" y="3828"/>
                  <a:pt x="15230" y="3816"/>
                  <a:pt x="15225" y="3804"/>
                </a:cubicBezTo>
                <a:cubicBezTo>
                  <a:pt x="15197" y="3769"/>
                  <a:pt x="15213" y="3749"/>
                  <a:pt x="15271" y="3711"/>
                </a:cubicBezTo>
                <a:cubicBezTo>
                  <a:pt x="15273" y="3709"/>
                  <a:pt x="15275" y="3706"/>
                  <a:pt x="15278" y="3704"/>
                </a:cubicBezTo>
                <a:cubicBezTo>
                  <a:pt x="15278" y="3704"/>
                  <a:pt x="15279" y="3703"/>
                  <a:pt x="15280" y="3703"/>
                </a:cubicBezTo>
                <a:cubicBezTo>
                  <a:pt x="15327" y="3660"/>
                  <a:pt x="15376" y="3553"/>
                  <a:pt x="15396" y="3456"/>
                </a:cubicBezTo>
                <a:cubicBezTo>
                  <a:pt x="15408" y="3370"/>
                  <a:pt x="15401" y="3281"/>
                  <a:pt x="15368" y="3211"/>
                </a:cubicBezTo>
                <a:cubicBezTo>
                  <a:pt x="15347" y="3185"/>
                  <a:pt x="15321" y="3159"/>
                  <a:pt x="15283" y="3129"/>
                </a:cubicBezTo>
                <a:cubicBezTo>
                  <a:pt x="15223" y="3082"/>
                  <a:pt x="15175" y="3055"/>
                  <a:pt x="15110" y="3037"/>
                </a:cubicBezTo>
                <a:cubicBezTo>
                  <a:pt x="15057" y="3029"/>
                  <a:pt x="14998" y="3023"/>
                  <a:pt x="14920" y="3017"/>
                </a:cubicBezTo>
                <a:cubicBezTo>
                  <a:pt x="14912" y="3016"/>
                  <a:pt x="14904" y="3015"/>
                  <a:pt x="14896" y="3014"/>
                </a:cubicBezTo>
                <a:cubicBezTo>
                  <a:pt x="14815" y="3011"/>
                  <a:pt x="14727" y="3010"/>
                  <a:pt x="14611" y="3010"/>
                </a:cubicBezTo>
                <a:lnTo>
                  <a:pt x="14207" y="3008"/>
                </a:lnTo>
                <a:close/>
                <a:moveTo>
                  <a:pt x="15785" y="3008"/>
                </a:moveTo>
                <a:cubicBezTo>
                  <a:pt x="15735" y="3051"/>
                  <a:pt x="15722" y="3183"/>
                  <a:pt x="15718" y="3416"/>
                </a:cubicBezTo>
                <a:lnTo>
                  <a:pt x="15724" y="3638"/>
                </a:lnTo>
                <a:lnTo>
                  <a:pt x="15724" y="3642"/>
                </a:lnTo>
                <a:cubicBezTo>
                  <a:pt x="15737" y="4047"/>
                  <a:pt x="15756" y="4232"/>
                  <a:pt x="15838" y="4330"/>
                </a:cubicBezTo>
                <a:cubicBezTo>
                  <a:pt x="15848" y="4338"/>
                  <a:pt x="15857" y="4348"/>
                  <a:pt x="15870" y="4357"/>
                </a:cubicBezTo>
                <a:cubicBezTo>
                  <a:pt x="15875" y="4361"/>
                  <a:pt x="15881" y="4365"/>
                  <a:pt x="15886" y="4369"/>
                </a:cubicBezTo>
                <a:cubicBezTo>
                  <a:pt x="16017" y="4451"/>
                  <a:pt x="16254" y="4477"/>
                  <a:pt x="16463" y="4453"/>
                </a:cubicBezTo>
                <a:cubicBezTo>
                  <a:pt x="16474" y="4452"/>
                  <a:pt x="16484" y="4453"/>
                  <a:pt x="16495" y="4451"/>
                </a:cubicBezTo>
                <a:cubicBezTo>
                  <a:pt x="16622" y="4433"/>
                  <a:pt x="16736" y="4397"/>
                  <a:pt x="16806" y="4342"/>
                </a:cubicBezTo>
                <a:cubicBezTo>
                  <a:pt x="16834" y="4319"/>
                  <a:pt x="16853" y="4300"/>
                  <a:pt x="16871" y="4279"/>
                </a:cubicBezTo>
                <a:cubicBezTo>
                  <a:pt x="16933" y="4194"/>
                  <a:pt x="16950" y="4056"/>
                  <a:pt x="16950" y="3618"/>
                </a:cubicBezTo>
                <a:lnTo>
                  <a:pt x="16950" y="3610"/>
                </a:lnTo>
                <a:lnTo>
                  <a:pt x="16950" y="3018"/>
                </a:lnTo>
                <a:cubicBezTo>
                  <a:pt x="16945" y="3015"/>
                  <a:pt x="16939" y="3014"/>
                  <a:pt x="16933" y="3012"/>
                </a:cubicBezTo>
                <a:cubicBezTo>
                  <a:pt x="16931" y="3011"/>
                  <a:pt x="16927" y="3010"/>
                  <a:pt x="16924" y="3008"/>
                </a:cubicBezTo>
                <a:lnTo>
                  <a:pt x="16803" y="3008"/>
                </a:lnTo>
                <a:lnTo>
                  <a:pt x="16698" y="3008"/>
                </a:lnTo>
                <a:cubicBezTo>
                  <a:pt x="16687" y="3032"/>
                  <a:pt x="16677" y="3095"/>
                  <a:pt x="16669" y="3178"/>
                </a:cubicBezTo>
                <a:cubicBezTo>
                  <a:pt x="16661" y="3271"/>
                  <a:pt x="16656" y="3387"/>
                  <a:pt x="16656" y="3515"/>
                </a:cubicBezTo>
                <a:lnTo>
                  <a:pt x="16656" y="3545"/>
                </a:lnTo>
                <a:cubicBezTo>
                  <a:pt x="16656" y="3663"/>
                  <a:pt x="16655" y="3757"/>
                  <a:pt x="16653" y="3831"/>
                </a:cubicBezTo>
                <a:cubicBezTo>
                  <a:pt x="16653" y="3832"/>
                  <a:pt x="16653" y="3832"/>
                  <a:pt x="16653" y="3833"/>
                </a:cubicBezTo>
                <a:cubicBezTo>
                  <a:pt x="16650" y="3907"/>
                  <a:pt x="16644" y="3963"/>
                  <a:pt x="16636" y="4007"/>
                </a:cubicBezTo>
                <a:cubicBezTo>
                  <a:pt x="16636" y="4007"/>
                  <a:pt x="16636" y="4008"/>
                  <a:pt x="16636" y="4008"/>
                </a:cubicBezTo>
                <a:cubicBezTo>
                  <a:pt x="16628" y="4052"/>
                  <a:pt x="16616" y="4083"/>
                  <a:pt x="16601" y="4108"/>
                </a:cubicBezTo>
                <a:cubicBezTo>
                  <a:pt x="16601" y="4108"/>
                  <a:pt x="16601" y="4109"/>
                  <a:pt x="16601" y="4109"/>
                </a:cubicBezTo>
                <a:cubicBezTo>
                  <a:pt x="16585" y="4135"/>
                  <a:pt x="16565" y="4154"/>
                  <a:pt x="16540" y="4174"/>
                </a:cubicBezTo>
                <a:cubicBezTo>
                  <a:pt x="16540" y="4175"/>
                  <a:pt x="16539" y="4175"/>
                  <a:pt x="16539" y="4176"/>
                </a:cubicBezTo>
                <a:cubicBezTo>
                  <a:pt x="16518" y="4192"/>
                  <a:pt x="16497" y="4206"/>
                  <a:pt x="16478" y="4216"/>
                </a:cubicBezTo>
                <a:cubicBezTo>
                  <a:pt x="16391" y="4273"/>
                  <a:pt x="16327" y="4272"/>
                  <a:pt x="16232" y="4210"/>
                </a:cubicBezTo>
                <a:cubicBezTo>
                  <a:pt x="16224" y="4208"/>
                  <a:pt x="16215" y="4207"/>
                  <a:pt x="16208" y="4204"/>
                </a:cubicBezTo>
                <a:cubicBezTo>
                  <a:pt x="16200" y="4202"/>
                  <a:pt x="16194" y="4197"/>
                  <a:pt x="16187" y="4194"/>
                </a:cubicBezTo>
                <a:cubicBezTo>
                  <a:pt x="16178" y="4189"/>
                  <a:pt x="16170" y="4183"/>
                  <a:pt x="16163" y="4177"/>
                </a:cubicBezTo>
                <a:cubicBezTo>
                  <a:pt x="16156" y="4171"/>
                  <a:pt x="16150" y="4165"/>
                  <a:pt x="16144" y="4159"/>
                </a:cubicBezTo>
                <a:cubicBezTo>
                  <a:pt x="16137" y="4150"/>
                  <a:pt x="16131" y="4139"/>
                  <a:pt x="16125" y="4127"/>
                </a:cubicBezTo>
                <a:cubicBezTo>
                  <a:pt x="16021" y="4037"/>
                  <a:pt x="16008" y="3966"/>
                  <a:pt x="16008" y="3523"/>
                </a:cubicBezTo>
                <a:lnTo>
                  <a:pt x="16008" y="3018"/>
                </a:lnTo>
                <a:cubicBezTo>
                  <a:pt x="16003" y="3014"/>
                  <a:pt x="15999" y="3011"/>
                  <a:pt x="15994" y="3008"/>
                </a:cubicBezTo>
                <a:lnTo>
                  <a:pt x="15856" y="3008"/>
                </a:lnTo>
                <a:lnTo>
                  <a:pt x="15785" y="3008"/>
                </a:lnTo>
                <a:close/>
                <a:moveTo>
                  <a:pt x="19245" y="3008"/>
                </a:moveTo>
                <a:cubicBezTo>
                  <a:pt x="19214" y="3009"/>
                  <a:pt x="19188" y="3010"/>
                  <a:pt x="19156" y="3010"/>
                </a:cubicBezTo>
                <a:cubicBezTo>
                  <a:pt x="19037" y="3013"/>
                  <a:pt x="18947" y="3017"/>
                  <a:pt x="18870" y="3024"/>
                </a:cubicBezTo>
                <a:cubicBezTo>
                  <a:pt x="18820" y="3029"/>
                  <a:pt x="18769" y="3034"/>
                  <a:pt x="18735" y="3042"/>
                </a:cubicBezTo>
                <a:cubicBezTo>
                  <a:pt x="18735" y="3042"/>
                  <a:pt x="18735" y="3042"/>
                  <a:pt x="18734" y="3042"/>
                </a:cubicBezTo>
                <a:cubicBezTo>
                  <a:pt x="18710" y="3047"/>
                  <a:pt x="18691" y="3054"/>
                  <a:pt x="18675" y="3061"/>
                </a:cubicBezTo>
                <a:cubicBezTo>
                  <a:pt x="18672" y="3062"/>
                  <a:pt x="18668" y="3064"/>
                  <a:pt x="18666" y="3065"/>
                </a:cubicBezTo>
                <a:cubicBezTo>
                  <a:pt x="18663" y="3071"/>
                  <a:pt x="18662" y="3081"/>
                  <a:pt x="18661" y="3089"/>
                </a:cubicBezTo>
                <a:cubicBezTo>
                  <a:pt x="18659" y="3099"/>
                  <a:pt x="18657" y="3107"/>
                  <a:pt x="18657" y="3121"/>
                </a:cubicBezTo>
                <a:cubicBezTo>
                  <a:pt x="18657" y="3122"/>
                  <a:pt x="18657" y="3123"/>
                  <a:pt x="18657" y="3124"/>
                </a:cubicBezTo>
                <a:cubicBezTo>
                  <a:pt x="18657" y="3124"/>
                  <a:pt x="18657" y="3125"/>
                  <a:pt x="18657" y="3125"/>
                </a:cubicBezTo>
                <a:cubicBezTo>
                  <a:pt x="18657" y="3192"/>
                  <a:pt x="18677" y="3223"/>
                  <a:pt x="18749" y="3238"/>
                </a:cubicBezTo>
                <a:cubicBezTo>
                  <a:pt x="18771" y="3241"/>
                  <a:pt x="18796" y="3242"/>
                  <a:pt x="18829" y="3242"/>
                </a:cubicBezTo>
                <a:cubicBezTo>
                  <a:pt x="18892" y="3242"/>
                  <a:pt x="18953" y="3250"/>
                  <a:pt x="18992" y="3261"/>
                </a:cubicBezTo>
                <a:lnTo>
                  <a:pt x="19039" y="3265"/>
                </a:lnTo>
                <a:lnTo>
                  <a:pt x="19042" y="3349"/>
                </a:lnTo>
                <a:cubicBezTo>
                  <a:pt x="19056" y="3434"/>
                  <a:pt x="19068" y="3630"/>
                  <a:pt x="19072" y="3888"/>
                </a:cubicBezTo>
                <a:lnTo>
                  <a:pt x="19081" y="4456"/>
                </a:lnTo>
                <a:lnTo>
                  <a:pt x="19245" y="4456"/>
                </a:lnTo>
                <a:lnTo>
                  <a:pt x="19250" y="4456"/>
                </a:lnTo>
                <a:lnTo>
                  <a:pt x="19420" y="4456"/>
                </a:lnTo>
                <a:lnTo>
                  <a:pt x="19435" y="3860"/>
                </a:lnTo>
                <a:lnTo>
                  <a:pt x="19451" y="3265"/>
                </a:lnTo>
                <a:lnTo>
                  <a:pt x="19658" y="3242"/>
                </a:lnTo>
                <a:cubicBezTo>
                  <a:pt x="19847" y="3220"/>
                  <a:pt x="19870" y="3197"/>
                  <a:pt x="19843" y="3055"/>
                </a:cubicBezTo>
                <a:cubicBezTo>
                  <a:pt x="19838" y="3028"/>
                  <a:pt x="19595" y="3009"/>
                  <a:pt x="19250" y="3008"/>
                </a:cubicBezTo>
                <a:cubicBezTo>
                  <a:pt x="19248" y="3008"/>
                  <a:pt x="19247" y="3008"/>
                  <a:pt x="19245" y="3008"/>
                </a:cubicBezTo>
                <a:close/>
                <a:moveTo>
                  <a:pt x="7458" y="4601"/>
                </a:moveTo>
                <a:cubicBezTo>
                  <a:pt x="7401" y="4621"/>
                  <a:pt x="7323" y="4696"/>
                  <a:pt x="7306" y="4751"/>
                </a:cubicBezTo>
                <a:cubicBezTo>
                  <a:pt x="7305" y="4759"/>
                  <a:pt x="7300" y="4767"/>
                  <a:pt x="7300" y="4775"/>
                </a:cubicBezTo>
                <a:cubicBezTo>
                  <a:pt x="7300" y="4777"/>
                  <a:pt x="7301" y="4779"/>
                  <a:pt x="7302" y="4781"/>
                </a:cubicBezTo>
                <a:cubicBezTo>
                  <a:pt x="7306" y="4805"/>
                  <a:pt x="7343" y="4788"/>
                  <a:pt x="7393" y="4745"/>
                </a:cubicBezTo>
                <a:cubicBezTo>
                  <a:pt x="7400" y="4738"/>
                  <a:pt x="7402" y="4739"/>
                  <a:pt x="7411" y="4730"/>
                </a:cubicBezTo>
                <a:cubicBezTo>
                  <a:pt x="7413" y="4728"/>
                  <a:pt x="7413" y="4726"/>
                  <a:pt x="7415" y="4724"/>
                </a:cubicBezTo>
                <a:cubicBezTo>
                  <a:pt x="7475" y="4664"/>
                  <a:pt x="7498" y="4612"/>
                  <a:pt x="7464" y="4603"/>
                </a:cubicBezTo>
                <a:cubicBezTo>
                  <a:pt x="7462" y="4602"/>
                  <a:pt x="7460" y="4602"/>
                  <a:pt x="7458" y="4601"/>
                </a:cubicBezTo>
                <a:close/>
                <a:moveTo>
                  <a:pt x="6221" y="4629"/>
                </a:moveTo>
                <a:cubicBezTo>
                  <a:pt x="5987" y="4623"/>
                  <a:pt x="5764" y="4631"/>
                  <a:pt x="5680" y="4659"/>
                </a:cubicBezTo>
                <a:cubicBezTo>
                  <a:pt x="5656" y="4667"/>
                  <a:pt x="5640" y="4673"/>
                  <a:pt x="5627" y="4678"/>
                </a:cubicBezTo>
                <a:cubicBezTo>
                  <a:pt x="5625" y="4699"/>
                  <a:pt x="5648" y="4718"/>
                  <a:pt x="5680" y="4734"/>
                </a:cubicBezTo>
                <a:cubicBezTo>
                  <a:pt x="5690" y="4737"/>
                  <a:pt x="5696" y="4739"/>
                  <a:pt x="5709" y="4743"/>
                </a:cubicBezTo>
                <a:lnTo>
                  <a:pt x="5856" y="4789"/>
                </a:lnTo>
                <a:lnTo>
                  <a:pt x="5687" y="4906"/>
                </a:lnTo>
                <a:cubicBezTo>
                  <a:pt x="5615" y="4956"/>
                  <a:pt x="5574" y="4996"/>
                  <a:pt x="5561" y="5023"/>
                </a:cubicBezTo>
                <a:cubicBezTo>
                  <a:pt x="5561" y="5023"/>
                  <a:pt x="5562" y="5024"/>
                  <a:pt x="5561" y="5025"/>
                </a:cubicBezTo>
                <a:cubicBezTo>
                  <a:pt x="5559" y="5031"/>
                  <a:pt x="5559" y="5035"/>
                  <a:pt x="5560" y="5039"/>
                </a:cubicBezTo>
                <a:cubicBezTo>
                  <a:pt x="5560" y="5042"/>
                  <a:pt x="5560" y="5044"/>
                  <a:pt x="5561" y="5047"/>
                </a:cubicBezTo>
                <a:cubicBezTo>
                  <a:pt x="5564" y="5050"/>
                  <a:pt x="5568" y="5053"/>
                  <a:pt x="5574" y="5055"/>
                </a:cubicBezTo>
                <a:cubicBezTo>
                  <a:pt x="5577" y="5056"/>
                  <a:pt x="5583" y="5056"/>
                  <a:pt x="5587" y="5056"/>
                </a:cubicBezTo>
                <a:cubicBezTo>
                  <a:pt x="5616" y="5058"/>
                  <a:pt x="5665" y="5048"/>
                  <a:pt x="5736" y="5018"/>
                </a:cubicBezTo>
                <a:cubicBezTo>
                  <a:pt x="5737" y="5017"/>
                  <a:pt x="5737" y="5017"/>
                  <a:pt x="5737" y="5017"/>
                </a:cubicBezTo>
                <a:cubicBezTo>
                  <a:pt x="5811" y="4985"/>
                  <a:pt x="5875" y="4971"/>
                  <a:pt x="5930" y="4978"/>
                </a:cubicBezTo>
                <a:cubicBezTo>
                  <a:pt x="5931" y="4978"/>
                  <a:pt x="5932" y="4978"/>
                  <a:pt x="5933" y="4978"/>
                </a:cubicBezTo>
                <a:cubicBezTo>
                  <a:pt x="5941" y="4979"/>
                  <a:pt x="5948" y="4982"/>
                  <a:pt x="5956" y="4984"/>
                </a:cubicBezTo>
                <a:cubicBezTo>
                  <a:pt x="5956" y="4984"/>
                  <a:pt x="5957" y="4984"/>
                  <a:pt x="5957" y="4984"/>
                </a:cubicBezTo>
                <a:cubicBezTo>
                  <a:pt x="5958" y="4984"/>
                  <a:pt x="5959" y="4985"/>
                  <a:pt x="5960" y="4985"/>
                </a:cubicBezTo>
                <a:cubicBezTo>
                  <a:pt x="5972" y="4989"/>
                  <a:pt x="5985" y="4992"/>
                  <a:pt x="5998" y="4999"/>
                </a:cubicBezTo>
                <a:cubicBezTo>
                  <a:pt x="6010" y="5004"/>
                  <a:pt x="6018" y="5012"/>
                  <a:pt x="6029" y="5019"/>
                </a:cubicBezTo>
                <a:cubicBezTo>
                  <a:pt x="6049" y="5027"/>
                  <a:pt x="6068" y="5033"/>
                  <a:pt x="6092" y="5043"/>
                </a:cubicBezTo>
                <a:cubicBezTo>
                  <a:pt x="6167" y="5075"/>
                  <a:pt x="6217" y="5092"/>
                  <a:pt x="6261" y="5100"/>
                </a:cubicBezTo>
                <a:cubicBezTo>
                  <a:pt x="6281" y="5100"/>
                  <a:pt x="6302" y="5103"/>
                  <a:pt x="6322" y="5100"/>
                </a:cubicBezTo>
                <a:cubicBezTo>
                  <a:pt x="6331" y="5098"/>
                  <a:pt x="6342" y="5099"/>
                  <a:pt x="6352" y="5098"/>
                </a:cubicBezTo>
                <a:cubicBezTo>
                  <a:pt x="6373" y="5093"/>
                  <a:pt x="6393" y="5085"/>
                  <a:pt x="6417" y="5073"/>
                </a:cubicBezTo>
                <a:cubicBezTo>
                  <a:pt x="6438" y="5063"/>
                  <a:pt x="6454" y="5056"/>
                  <a:pt x="6469" y="5050"/>
                </a:cubicBezTo>
                <a:cubicBezTo>
                  <a:pt x="6515" y="5017"/>
                  <a:pt x="6540" y="5023"/>
                  <a:pt x="6567" y="5079"/>
                </a:cubicBezTo>
                <a:cubicBezTo>
                  <a:pt x="6578" y="5100"/>
                  <a:pt x="6586" y="5116"/>
                  <a:pt x="6595" y="5127"/>
                </a:cubicBezTo>
                <a:cubicBezTo>
                  <a:pt x="6603" y="5138"/>
                  <a:pt x="6612" y="5145"/>
                  <a:pt x="6623" y="5148"/>
                </a:cubicBezTo>
                <a:cubicBezTo>
                  <a:pt x="6627" y="5148"/>
                  <a:pt x="6632" y="5150"/>
                  <a:pt x="6636" y="5150"/>
                </a:cubicBezTo>
                <a:cubicBezTo>
                  <a:pt x="6649" y="5150"/>
                  <a:pt x="6664" y="5147"/>
                  <a:pt x="6686" y="5139"/>
                </a:cubicBezTo>
                <a:cubicBezTo>
                  <a:pt x="6710" y="5130"/>
                  <a:pt x="6742" y="5117"/>
                  <a:pt x="6784" y="5098"/>
                </a:cubicBezTo>
                <a:cubicBezTo>
                  <a:pt x="6850" y="5069"/>
                  <a:pt x="6902" y="5041"/>
                  <a:pt x="6947" y="5013"/>
                </a:cubicBezTo>
                <a:cubicBezTo>
                  <a:pt x="6958" y="5006"/>
                  <a:pt x="6970" y="4999"/>
                  <a:pt x="6980" y="4991"/>
                </a:cubicBezTo>
                <a:cubicBezTo>
                  <a:pt x="6991" y="4983"/>
                  <a:pt x="7004" y="4975"/>
                  <a:pt x="7013" y="4967"/>
                </a:cubicBezTo>
                <a:cubicBezTo>
                  <a:pt x="7030" y="4953"/>
                  <a:pt x="7045" y="4940"/>
                  <a:pt x="7056" y="4926"/>
                </a:cubicBezTo>
                <a:cubicBezTo>
                  <a:pt x="7057" y="4924"/>
                  <a:pt x="7059" y="4922"/>
                  <a:pt x="7060" y="4920"/>
                </a:cubicBezTo>
                <a:cubicBezTo>
                  <a:pt x="7063" y="4917"/>
                  <a:pt x="7064" y="4914"/>
                  <a:pt x="7066" y="4911"/>
                </a:cubicBezTo>
                <a:cubicBezTo>
                  <a:pt x="7075" y="4897"/>
                  <a:pt x="7081" y="4884"/>
                  <a:pt x="7083" y="4871"/>
                </a:cubicBezTo>
                <a:cubicBezTo>
                  <a:pt x="7084" y="4867"/>
                  <a:pt x="7084" y="4863"/>
                  <a:pt x="7085" y="4859"/>
                </a:cubicBezTo>
                <a:cubicBezTo>
                  <a:pt x="7085" y="4844"/>
                  <a:pt x="7084" y="4830"/>
                  <a:pt x="7075" y="4817"/>
                </a:cubicBezTo>
                <a:cubicBezTo>
                  <a:pt x="7075" y="4817"/>
                  <a:pt x="7076" y="4816"/>
                  <a:pt x="7075" y="4816"/>
                </a:cubicBezTo>
                <a:cubicBezTo>
                  <a:pt x="7057" y="4784"/>
                  <a:pt x="7013" y="4755"/>
                  <a:pt x="6948" y="4729"/>
                </a:cubicBezTo>
                <a:cubicBezTo>
                  <a:pt x="6948" y="4729"/>
                  <a:pt x="6948" y="4728"/>
                  <a:pt x="6948" y="4728"/>
                </a:cubicBezTo>
                <a:cubicBezTo>
                  <a:pt x="6948" y="4728"/>
                  <a:pt x="6947" y="4728"/>
                  <a:pt x="6947" y="4728"/>
                </a:cubicBezTo>
                <a:cubicBezTo>
                  <a:pt x="6931" y="4722"/>
                  <a:pt x="6910" y="4716"/>
                  <a:pt x="6892" y="4710"/>
                </a:cubicBezTo>
                <a:cubicBezTo>
                  <a:pt x="6807" y="4684"/>
                  <a:pt x="6692" y="4664"/>
                  <a:pt x="6554" y="4648"/>
                </a:cubicBezTo>
                <a:cubicBezTo>
                  <a:pt x="6449" y="4638"/>
                  <a:pt x="6335" y="4632"/>
                  <a:pt x="6221" y="4629"/>
                </a:cubicBezTo>
                <a:close/>
                <a:moveTo>
                  <a:pt x="17707" y="4689"/>
                </a:moveTo>
                <a:cubicBezTo>
                  <a:pt x="17539" y="4689"/>
                  <a:pt x="17406" y="4719"/>
                  <a:pt x="17299" y="4777"/>
                </a:cubicBezTo>
                <a:cubicBezTo>
                  <a:pt x="17280" y="4787"/>
                  <a:pt x="17261" y="4797"/>
                  <a:pt x="17244" y="4808"/>
                </a:cubicBezTo>
                <a:cubicBezTo>
                  <a:pt x="17216" y="4828"/>
                  <a:pt x="17189" y="4851"/>
                  <a:pt x="17165" y="4876"/>
                </a:cubicBezTo>
                <a:cubicBezTo>
                  <a:pt x="17159" y="4882"/>
                  <a:pt x="17156" y="4891"/>
                  <a:pt x="17150" y="4897"/>
                </a:cubicBezTo>
                <a:cubicBezTo>
                  <a:pt x="17110" y="4944"/>
                  <a:pt x="17075" y="4998"/>
                  <a:pt x="17048" y="5061"/>
                </a:cubicBezTo>
                <a:cubicBezTo>
                  <a:pt x="17048" y="5062"/>
                  <a:pt x="17049" y="5063"/>
                  <a:pt x="17048" y="5064"/>
                </a:cubicBezTo>
                <a:cubicBezTo>
                  <a:pt x="17034" y="5099"/>
                  <a:pt x="17020" y="5138"/>
                  <a:pt x="17009" y="5179"/>
                </a:cubicBezTo>
                <a:cubicBezTo>
                  <a:pt x="17009" y="5180"/>
                  <a:pt x="17009" y="5180"/>
                  <a:pt x="17009" y="5180"/>
                </a:cubicBezTo>
                <a:cubicBezTo>
                  <a:pt x="17009" y="5181"/>
                  <a:pt x="17009" y="5181"/>
                  <a:pt x="17009" y="5181"/>
                </a:cubicBezTo>
                <a:cubicBezTo>
                  <a:pt x="16997" y="5228"/>
                  <a:pt x="16989" y="5276"/>
                  <a:pt x="16983" y="5322"/>
                </a:cubicBezTo>
                <a:cubicBezTo>
                  <a:pt x="16983" y="5328"/>
                  <a:pt x="16982" y="5333"/>
                  <a:pt x="16982" y="5339"/>
                </a:cubicBezTo>
                <a:cubicBezTo>
                  <a:pt x="16957" y="5574"/>
                  <a:pt x="17013" y="5796"/>
                  <a:pt x="17135" y="5954"/>
                </a:cubicBezTo>
                <a:cubicBezTo>
                  <a:pt x="17153" y="5977"/>
                  <a:pt x="17175" y="5999"/>
                  <a:pt x="17196" y="6019"/>
                </a:cubicBezTo>
                <a:cubicBezTo>
                  <a:pt x="17214" y="6036"/>
                  <a:pt x="17231" y="6052"/>
                  <a:pt x="17252" y="6066"/>
                </a:cubicBezTo>
                <a:cubicBezTo>
                  <a:pt x="17308" y="6103"/>
                  <a:pt x="17361" y="6128"/>
                  <a:pt x="17417" y="6146"/>
                </a:cubicBezTo>
                <a:cubicBezTo>
                  <a:pt x="17502" y="6168"/>
                  <a:pt x="17613" y="6183"/>
                  <a:pt x="17711" y="6184"/>
                </a:cubicBezTo>
                <a:cubicBezTo>
                  <a:pt x="17958" y="6183"/>
                  <a:pt x="18140" y="6124"/>
                  <a:pt x="18261" y="6001"/>
                </a:cubicBezTo>
                <a:cubicBezTo>
                  <a:pt x="18262" y="5999"/>
                  <a:pt x="18263" y="5997"/>
                  <a:pt x="18265" y="5995"/>
                </a:cubicBezTo>
                <a:cubicBezTo>
                  <a:pt x="18377" y="5872"/>
                  <a:pt x="18430" y="5689"/>
                  <a:pt x="18429" y="5435"/>
                </a:cubicBezTo>
                <a:cubicBezTo>
                  <a:pt x="18428" y="5177"/>
                  <a:pt x="18373" y="4991"/>
                  <a:pt x="18258" y="4870"/>
                </a:cubicBezTo>
                <a:cubicBezTo>
                  <a:pt x="18137" y="4748"/>
                  <a:pt x="17954" y="4689"/>
                  <a:pt x="17707" y="4689"/>
                </a:cubicBezTo>
                <a:close/>
                <a:moveTo>
                  <a:pt x="15061" y="4693"/>
                </a:moveTo>
                <a:cubicBezTo>
                  <a:pt x="14932" y="4691"/>
                  <a:pt x="14802" y="4706"/>
                  <a:pt x="14709" y="4737"/>
                </a:cubicBezTo>
                <a:cubicBezTo>
                  <a:pt x="14685" y="4746"/>
                  <a:pt x="14664" y="4756"/>
                  <a:pt x="14642" y="4766"/>
                </a:cubicBezTo>
                <a:cubicBezTo>
                  <a:pt x="14511" y="4836"/>
                  <a:pt x="14418" y="4967"/>
                  <a:pt x="14366" y="5124"/>
                </a:cubicBezTo>
                <a:cubicBezTo>
                  <a:pt x="14344" y="5213"/>
                  <a:pt x="14332" y="5316"/>
                  <a:pt x="14333" y="5437"/>
                </a:cubicBezTo>
                <a:cubicBezTo>
                  <a:pt x="14334" y="5576"/>
                  <a:pt x="14358" y="5703"/>
                  <a:pt x="14398" y="5811"/>
                </a:cubicBezTo>
                <a:cubicBezTo>
                  <a:pt x="14446" y="5915"/>
                  <a:pt x="14514" y="6005"/>
                  <a:pt x="14606" y="6067"/>
                </a:cubicBezTo>
                <a:cubicBezTo>
                  <a:pt x="14664" y="6106"/>
                  <a:pt x="14722" y="6133"/>
                  <a:pt x="14784" y="6151"/>
                </a:cubicBezTo>
                <a:cubicBezTo>
                  <a:pt x="14868" y="6167"/>
                  <a:pt x="14969" y="6180"/>
                  <a:pt x="15067" y="6181"/>
                </a:cubicBezTo>
                <a:cubicBezTo>
                  <a:pt x="15068" y="6181"/>
                  <a:pt x="15068" y="6181"/>
                  <a:pt x="15069" y="6181"/>
                </a:cubicBezTo>
                <a:cubicBezTo>
                  <a:pt x="15430" y="6171"/>
                  <a:pt x="15643" y="6042"/>
                  <a:pt x="15729" y="5771"/>
                </a:cubicBezTo>
                <a:cubicBezTo>
                  <a:pt x="15743" y="5726"/>
                  <a:pt x="15753" y="5677"/>
                  <a:pt x="15761" y="5624"/>
                </a:cubicBezTo>
                <a:cubicBezTo>
                  <a:pt x="15763" y="5603"/>
                  <a:pt x="15765" y="5578"/>
                  <a:pt x="15767" y="5556"/>
                </a:cubicBezTo>
                <a:cubicBezTo>
                  <a:pt x="15769" y="5521"/>
                  <a:pt x="15772" y="5486"/>
                  <a:pt x="15773" y="5447"/>
                </a:cubicBezTo>
                <a:cubicBezTo>
                  <a:pt x="15772" y="5392"/>
                  <a:pt x="15769" y="5341"/>
                  <a:pt x="15764" y="5292"/>
                </a:cubicBezTo>
                <a:cubicBezTo>
                  <a:pt x="15761" y="5271"/>
                  <a:pt x="15758" y="5251"/>
                  <a:pt x="15754" y="5231"/>
                </a:cubicBezTo>
                <a:cubicBezTo>
                  <a:pt x="15751" y="5210"/>
                  <a:pt x="15748" y="5191"/>
                  <a:pt x="15744" y="5172"/>
                </a:cubicBezTo>
                <a:cubicBezTo>
                  <a:pt x="15711" y="5035"/>
                  <a:pt x="15653" y="4923"/>
                  <a:pt x="15571" y="4845"/>
                </a:cubicBezTo>
                <a:cubicBezTo>
                  <a:pt x="15571" y="4844"/>
                  <a:pt x="15570" y="4845"/>
                  <a:pt x="15569" y="4845"/>
                </a:cubicBezTo>
                <a:cubicBezTo>
                  <a:pt x="15544" y="4820"/>
                  <a:pt x="15515" y="4800"/>
                  <a:pt x="15484" y="4782"/>
                </a:cubicBezTo>
                <a:cubicBezTo>
                  <a:pt x="15459" y="4768"/>
                  <a:pt x="15433" y="4755"/>
                  <a:pt x="15404" y="4745"/>
                </a:cubicBezTo>
                <a:cubicBezTo>
                  <a:pt x="15314" y="4712"/>
                  <a:pt x="15189" y="4695"/>
                  <a:pt x="15061" y="4693"/>
                </a:cubicBezTo>
                <a:close/>
                <a:moveTo>
                  <a:pt x="12743" y="4736"/>
                </a:moveTo>
                <a:cubicBezTo>
                  <a:pt x="12727" y="4761"/>
                  <a:pt x="12713" y="5067"/>
                  <a:pt x="12713" y="5437"/>
                </a:cubicBezTo>
                <a:cubicBezTo>
                  <a:pt x="12713" y="5440"/>
                  <a:pt x="12713" y="5441"/>
                  <a:pt x="12713" y="5444"/>
                </a:cubicBezTo>
                <a:lnTo>
                  <a:pt x="12713" y="6138"/>
                </a:lnTo>
                <a:lnTo>
                  <a:pt x="12857" y="6138"/>
                </a:lnTo>
                <a:cubicBezTo>
                  <a:pt x="12910" y="6138"/>
                  <a:pt x="12944" y="6136"/>
                  <a:pt x="12966" y="6115"/>
                </a:cubicBezTo>
                <a:cubicBezTo>
                  <a:pt x="12974" y="6108"/>
                  <a:pt x="12979" y="6099"/>
                  <a:pt x="12984" y="6086"/>
                </a:cubicBezTo>
                <a:cubicBezTo>
                  <a:pt x="12995" y="6062"/>
                  <a:pt x="13002" y="6026"/>
                  <a:pt x="13007" y="5974"/>
                </a:cubicBezTo>
                <a:cubicBezTo>
                  <a:pt x="13012" y="5922"/>
                  <a:pt x="13015" y="5854"/>
                  <a:pt x="13019" y="5764"/>
                </a:cubicBezTo>
                <a:cubicBezTo>
                  <a:pt x="13024" y="5661"/>
                  <a:pt x="13034" y="5566"/>
                  <a:pt x="13048" y="5497"/>
                </a:cubicBezTo>
                <a:cubicBezTo>
                  <a:pt x="13055" y="5462"/>
                  <a:pt x="13063" y="5435"/>
                  <a:pt x="13071" y="5415"/>
                </a:cubicBezTo>
                <a:cubicBezTo>
                  <a:pt x="13079" y="5395"/>
                  <a:pt x="13087" y="5383"/>
                  <a:pt x="13095" y="5382"/>
                </a:cubicBezTo>
                <a:cubicBezTo>
                  <a:pt x="13095" y="5382"/>
                  <a:pt x="13095" y="5381"/>
                  <a:pt x="13095" y="5381"/>
                </a:cubicBezTo>
                <a:cubicBezTo>
                  <a:pt x="13103" y="5380"/>
                  <a:pt x="13119" y="5391"/>
                  <a:pt x="13138" y="5409"/>
                </a:cubicBezTo>
                <a:cubicBezTo>
                  <a:pt x="13197" y="5463"/>
                  <a:pt x="13302" y="5596"/>
                  <a:pt x="13408" y="5755"/>
                </a:cubicBezTo>
                <a:cubicBezTo>
                  <a:pt x="13538" y="5952"/>
                  <a:pt x="13606" y="6047"/>
                  <a:pt x="13670" y="6094"/>
                </a:cubicBezTo>
                <a:cubicBezTo>
                  <a:pt x="13711" y="6115"/>
                  <a:pt x="13755" y="6124"/>
                  <a:pt x="13816" y="6128"/>
                </a:cubicBezTo>
                <a:lnTo>
                  <a:pt x="13929" y="6138"/>
                </a:lnTo>
                <a:lnTo>
                  <a:pt x="14008" y="6138"/>
                </a:lnTo>
                <a:lnTo>
                  <a:pt x="14008" y="5440"/>
                </a:lnTo>
                <a:lnTo>
                  <a:pt x="14008" y="5437"/>
                </a:lnTo>
                <a:lnTo>
                  <a:pt x="14008" y="5390"/>
                </a:lnTo>
                <a:lnTo>
                  <a:pt x="14008" y="4736"/>
                </a:lnTo>
                <a:lnTo>
                  <a:pt x="13831" y="4736"/>
                </a:lnTo>
                <a:lnTo>
                  <a:pt x="13655" y="4736"/>
                </a:lnTo>
                <a:lnTo>
                  <a:pt x="13655" y="5060"/>
                </a:lnTo>
                <a:lnTo>
                  <a:pt x="13655" y="5107"/>
                </a:lnTo>
                <a:cubicBezTo>
                  <a:pt x="13655" y="5311"/>
                  <a:pt x="13630" y="5490"/>
                  <a:pt x="13600" y="5505"/>
                </a:cubicBezTo>
                <a:cubicBezTo>
                  <a:pt x="13600" y="5505"/>
                  <a:pt x="13598" y="5504"/>
                  <a:pt x="13597" y="5504"/>
                </a:cubicBezTo>
                <a:cubicBezTo>
                  <a:pt x="13597" y="5504"/>
                  <a:pt x="13596" y="5506"/>
                  <a:pt x="13596" y="5506"/>
                </a:cubicBezTo>
                <a:cubicBezTo>
                  <a:pt x="13564" y="5522"/>
                  <a:pt x="13434" y="5355"/>
                  <a:pt x="13306" y="5136"/>
                </a:cubicBezTo>
                <a:cubicBezTo>
                  <a:pt x="13276" y="5085"/>
                  <a:pt x="13257" y="5054"/>
                  <a:pt x="13233" y="5015"/>
                </a:cubicBezTo>
                <a:cubicBezTo>
                  <a:pt x="13127" y="4849"/>
                  <a:pt x="13058" y="4774"/>
                  <a:pt x="12983" y="4745"/>
                </a:cubicBezTo>
                <a:cubicBezTo>
                  <a:pt x="12957" y="4739"/>
                  <a:pt x="12929" y="4736"/>
                  <a:pt x="12893" y="4736"/>
                </a:cubicBezTo>
                <a:lnTo>
                  <a:pt x="12743" y="4736"/>
                </a:lnTo>
                <a:close/>
                <a:moveTo>
                  <a:pt x="18866" y="4736"/>
                </a:moveTo>
                <a:lnTo>
                  <a:pt x="18775" y="4747"/>
                </a:lnTo>
                <a:lnTo>
                  <a:pt x="18775" y="5437"/>
                </a:lnTo>
                <a:lnTo>
                  <a:pt x="18775" y="5443"/>
                </a:lnTo>
                <a:lnTo>
                  <a:pt x="18775" y="5483"/>
                </a:lnTo>
                <a:lnTo>
                  <a:pt x="18775" y="6138"/>
                </a:lnTo>
                <a:lnTo>
                  <a:pt x="18919" y="6138"/>
                </a:lnTo>
                <a:cubicBezTo>
                  <a:pt x="18972" y="6138"/>
                  <a:pt x="19006" y="6136"/>
                  <a:pt x="19028" y="6115"/>
                </a:cubicBezTo>
                <a:cubicBezTo>
                  <a:pt x="19036" y="6108"/>
                  <a:pt x="19041" y="6099"/>
                  <a:pt x="19046" y="6086"/>
                </a:cubicBezTo>
                <a:cubicBezTo>
                  <a:pt x="19057" y="6062"/>
                  <a:pt x="19064" y="6026"/>
                  <a:pt x="19069" y="5974"/>
                </a:cubicBezTo>
                <a:cubicBezTo>
                  <a:pt x="19074" y="5922"/>
                  <a:pt x="19077" y="5854"/>
                  <a:pt x="19081" y="5764"/>
                </a:cubicBezTo>
                <a:cubicBezTo>
                  <a:pt x="19091" y="5558"/>
                  <a:pt x="19125" y="5384"/>
                  <a:pt x="19157" y="5378"/>
                </a:cubicBezTo>
                <a:cubicBezTo>
                  <a:pt x="19190" y="5371"/>
                  <a:pt x="19320" y="5540"/>
                  <a:pt x="19448" y="5752"/>
                </a:cubicBezTo>
                <a:cubicBezTo>
                  <a:pt x="19616" y="6028"/>
                  <a:pt x="19669" y="6108"/>
                  <a:pt x="19764" y="6130"/>
                </a:cubicBezTo>
                <a:cubicBezTo>
                  <a:pt x="19795" y="6136"/>
                  <a:pt x="19830" y="6138"/>
                  <a:pt x="19875" y="6138"/>
                </a:cubicBezTo>
                <a:cubicBezTo>
                  <a:pt x="19876" y="6138"/>
                  <a:pt x="19876" y="6138"/>
                  <a:pt x="19878" y="6138"/>
                </a:cubicBezTo>
                <a:lnTo>
                  <a:pt x="20069" y="6138"/>
                </a:lnTo>
                <a:lnTo>
                  <a:pt x="20069" y="5717"/>
                </a:lnTo>
                <a:lnTo>
                  <a:pt x="20066" y="5437"/>
                </a:lnTo>
                <a:lnTo>
                  <a:pt x="20058" y="4736"/>
                </a:lnTo>
                <a:lnTo>
                  <a:pt x="19893" y="4736"/>
                </a:lnTo>
                <a:lnTo>
                  <a:pt x="19717" y="4736"/>
                </a:lnTo>
                <a:lnTo>
                  <a:pt x="19717" y="5060"/>
                </a:lnTo>
                <a:lnTo>
                  <a:pt x="19717" y="5107"/>
                </a:lnTo>
                <a:cubicBezTo>
                  <a:pt x="19717" y="5209"/>
                  <a:pt x="19709" y="5305"/>
                  <a:pt x="19699" y="5378"/>
                </a:cubicBezTo>
                <a:cubicBezTo>
                  <a:pt x="19688" y="5450"/>
                  <a:pt x="19675" y="5498"/>
                  <a:pt x="19659" y="5506"/>
                </a:cubicBezTo>
                <a:cubicBezTo>
                  <a:pt x="19659" y="5506"/>
                  <a:pt x="19658" y="5506"/>
                  <a:pt x="19658" y="5506"/>
                </a:cubicBezTo>
                <a:cubicBezTo>
                  <a:pt x="19657" y="5507"/>
                  <a:pt x="19656" y="5506"/>
                  <a:pt x="19655" y="5506"/>
                </a:cubicBezTo>
                <a:cubicBezTo>
                  <a:pt x="19651" y="5507"/>
                  <a:pt x="19647" y="5507"/>
                  <a:pt x="19641" y="5504"/>
                </a:cubicBezTo>
                <a:cubicBezTo>
                  <a:pt x="19634" y="5500"/>
                  <a:pt x="19626" y="5493"/>
                  <a:pt x="19617" y="5485"/>
                </a:cubicBezTo>
                <a:cubicBezTo>
                  <a:pt x="19559" y="5433"/>
                  <a:pt x="19460" y="5300"/>
                  <a:pt x="19362" y="5136"/>
                </a:cubicBezTo>
                <a:cubicBezTo>
                  <a:pt x="19141" y="4767"/>
                  <a:pt x="19108" y="4736"/>
                  <a:pt x="18948" y="4736"/>
                </a:cubicBezTo>
                <a:lnTo>
                  <a:pt x="18866" y="4736"/>
                </a:lnTo>
                <a:close/>
                <a:moveTo>
                  <a:pt x="20488" y="4736"/>
                </a:moveTo>
                <a:lnTo>
                  <a:pt x="20469" y="5438"/>
                </a:lnTo>
                <a:lnTo>
                  <a:pt x="20451" y="6138"/>
                </a:lnTo>
                <a:lnTo>
                  <a:pt x="21026" y="6138"/>
                </a:lnTo>
                <a:cubicBezTo>
                  <a:pt x="21382" y="6138"/>
                  <a:pt x="21518" y="6137"/>
                  <a:pt x="21569" y="6109"/>
                </a:cubicBezTo>
                <a:cubicBezTo>
                  <a:pt x="21600" y="6092"/>
                  <a:pt x="21600" y="6065"/>
                  <a:pt x="21600" y="6023"/>
                </a:cubicBezTo>
                <a:cubicBezTo>
                  <a:pt x="21600" y="5982"/>
                  <a:pt x="21597" y="5956"/>
                  <a:pt x="21574" y="5938"/>
                </a:cubicBezTo>
                <a:cubicBezTo>
                  <a:pt x="21535" y="5909"/>
                  <a:pt x="21440" y="5902"/>
                  <a:pt x="21204" y="5894"/>
                </a:cubicBezTo>
                <a:lnTo>
                  <a:pt x="20806" y="5881"/>
                </a:lnTo>
                <a:lnTo>
                  <a:pt x="20806" y="5717"/>
                </a:lnTo>
                <a:lnTo>
                  <a:pt x="20806" y="5553"/>
                </a:lnTo>
                <a:lnTo>
                  <a:pt x="21158" y="5530"/>
                </a:lnTo>
                <a:cubicBezTo>
                  <a:pt x="21339" y="5518"/>
                  <a:pt x="21424" y="5506"/>
                  <a:pt x="21468" y="5482"/>
                </a:cubicBezTo>
                <a:cubicBezTo>
                  <a:pt x="21479" y="5466"/>
                  <a:pt x="21481" y="5444"/>
                  <a:pt x="21481" y="5414"/>
                </a:cubicBezTo>
                <a:cubicBezTo>
                  <a:pt x="21481" y="5383"/>
                  <a:pt x="21479" y="5361"/>
                  <a:pt x="21468" y="5344"/>
                </a:cubicBezTo>
                <a:cubicBezTo>
                  <a:pt x="21424" y="5320"/>
                  <a:pt x="21339" y="5309"/>
                  <a:pt x="21158" y="5297"/>
                </a:cubicBezTo>
                <a:cubicBezTo>
                  <a:pt x="21070" y="5291"/>
                  <a:pt x="21007" y="5286"/>
                  <a:pt x="20958" y="5280"/>
                </a:cubicBezTo>
                <a:lnTo>
                  <a:pt x="20806" y="5273"/>
                </a:lnTo>
                <a:lnTo>
                  <a:pt x="20806" y="5133"/>
                </a:lnTo>
                <a:lnTo>
                  <a:pt x="20806" y="5114"/>
                </a:lnTo>
                <a:lnTo>
                  <a:pt x="20806" y="4994"/>
                </a:lnTo>
                <a:lnTo>
                  <a:pt x="20806" y="4953"/>
                </a:lnTo>
                <a:lnTo>
                  <a:pt x="21204" y="4965"/>
                </a:lnTo>
                <a:cubicBezTo>
                  <a:pt x="21291" y="4967"/>
                  <a:pt x="21352" y="4968"/>
                  <a:pt x="21405" y="4968"/>
                </a:cubicBezTo>
                <a:cubicBezTo>
                  <a:pt x="21418" y="4968"/>
                  <a:pt x="21440" y="4967"/>
                  <a:pt x="21451" y="4966"/>
                </a:cubicBezTo>
                <a:cubicBezTo>
                  <a:pt x="21487" y="4963"/>
                  <a:pt x="21516" y="4958"/>
                  <a:pt x="21536" y="4952"/>
                </a:cubicBezTo>
                <a:cubicBezTo>
                  <a:pt x="21549" y="4948"/>
                  <a:pt x="21560" y="4944"/>
                  <a:pt x="21568" y="4938"/>
                </a:cubicBezTo>
                <a:cubicBezTo>
                  <a:pt x="21570" y="4937"/>
                  <a:pt x="21573" y="4937"/>
                  <a:pt x="21575" y="4935"/>
                </a:cubicBezTo>
                <a:cubicBezTo>
                  <a:pt x="21578" y="4932"/>
                  <a:pt x="21581" y="4928"/>
                  <a:pt x="21583" y="4925"/>
                </a:cubicBezTo>
                <a:cubicBezTo>
                  <a:pt x="21583" y="4925"/>
                  <a:pt x="21584" y="4924"/>
                  <a:pt x="21584" y="4924"/>
                </a:cubicBezTo>
                <a:cubicBezTo>
                  <a:pt x="21588" y="4919"/>
                  <a:pt x="21590" y="4915"/>
                  <a:pt x="21592" y="4910"/>
                </a:cubicBezTo>
                <a:cubicBezTo>
                  <a:pt x="21595" y="4902"/>
                  <a:pt x="21594" y="4892"/>
                  <a:pt x="21595" y="4883"/>
                </a:cubicBezTo>
                <a:cubicBezTo>
                  <a:pt x="21597" y="4871"/>
                  <a:pt x="21598" y="4858"/>
                  <a:pt x="21598" y="4842"/>
                </a:cubicBezTo>
                <a:cubicBezTo>
                  <a:pt x="21597" y="4739"/>
                  <a:pt x="21578" y="4736"/>
                  <a:pt x="21044" y="4736"/>
                </a:cubicBezTo>
                <a:lnTo>
                  <a:pt x="20488" y="4736"/>
                </a:lnTo>
                <a:close/>
                <a:moveTo>
                  <a:pt x="15019" y="5095"/>
                </a:moveTo>
                <a:cubicBezTo>
                  <a:pt x="15091" y="5099"/>
                  <a:pt x="15164" y="5134"/>
                  <a:pt x="15257" y="5199"/>
                </a:cubicBezTo>
                <a:cubicBezTo>
                  <a:pt x="15417" y="5313"/>
                  <a:pt x="15434" y="5343"/>
                  <a:pt x="15369" y="5405"/>
                </a:cubicBezTo>
                <a:cubicBezTo>
                  <a:pt x="15327" y="5445"/>
                  <a:pt x="15302" y="5535"/>
                  <a:pt x="15313" y="5604"/>
                </a:cubicBezTo>
                <a:cubicBezTo>
                  <a:pt x="15325" y="5682"/>
                  <a:pt x="15298" y="5742"/>
                  <a:pt x="15243" y="5763"/>
                </a:cubicBezTo>
                <a:cubicBezTo>
                  <a:pt x="15195" y="5781"/>
                  <a:pt x="15097" y="5820"/>
                  <a:pt x="15025" y="5849"/>
                </a:cubicBezTo>
                <a:cubicBezTo>
                  <a:pt x="14908" y="5897"/>
                  <a:pt x="14883" y="5887"/>
                  <a:pt x="14803" y="5765"/>
                </a:cubicBezTo>
                <a:cubicBezTo>
                  <a:pt x="14695" y="5599"/>
                  <a:pt x="14686" y="5232"/>
                  <a:pt x="14788" y="5169"/>
                </a:cubicBezTo>
                <a:cubicBezTo>
                  <a:pt x="14876" y="5115"/>
                  <a:pt x="14947" y="5090"/>
                  <a:pt x="15019" y="5095"/>
                </a:cubicBezTo>
                <a:close/>
                <a:moveTo>
                  <a:pt x="17595" y="5110"/>
                </a:moveTo>
                <a:cubicBezTo>
                  <a:pt x="17776" y="5110"/>
                  <a:pt x="17841" y="5226"/>
                  <a:pt x="17822" y="5515"/>
                </a:cubicBezTo>
                <a:cubicBezTo>
                  <a:pt x="17807" y="5750"/>
                  <a:pt x="17787" y="5789"/>
                  <a:pt x="17681" y="5801"/>
                </a:cubicBezTo>
                <a:cubicBezTo>
                  <a:pt x="17504" y="5821"/>
                  <a:pt x="17426" y="5719"/>
                  <a:pt x="17414" y="5452"/>
                </a:cubicBezTo>
                <a:cubicBezTo>
                  <a:pt x="17402" y="5185"/>
                  <a:pt x="17442" y="5110"/>
                  <a:pt x="17595" y="5110"/>
                </a:cubicBezTo>
                <a:close/>
                <a:moveTo>
                  <a:pt x="6648" y="5231"/>
                </a:moveTo>
                <a:cubicBezTo>
                  <a:pt x="6613" y="5226"/>
                  <a:pt x="6569" y="5239"/>
                  <a:pt x="6532" y="5274"/>
                </a:cubicBezTo>
                <a:cubicBezTo>
                  <a:pt x="6502" y="5303"/>
                  <a:pt x="6490" y="5321"/>
                  <a:pt x="6497" y="5331"/>
                </a:cubicBezTo>
                <a:cubicBezTo>
                  <a:pt x="6505" y="5341"/>
                  <a:pt x="6532" y="5343"/>
                  <a:pt x="6584" y="5343"/>
                </a:cubicBezTo>
                <a:cubicBezTo>
                  <a:pt x="6614" y="5343"/>
                  <a:pt x="6640" y="5339"/>
                  <a:pt x="6661" y="5333"/>
                </a:cubicBezTo>
                <a:cubicBezTo>
                  <a:pt x="6674" y="5329"/>
                  <a:pt x="6685" y="5325"/>
                  <a:pt x="6693" y="5320"/>
                </a:cubicBezTo>
                <a:cubicBezTo>
                  <a:pt x="6694" y="5320"/>
                  <a:pt x="6694" y="5320"/>
                  <a:pt x="6695" y="5320"/>
                </a:cubicBezTo>
                <a:cubicBezTo>
                  <a:pt x="6701" y="5311"/>
                  <a:pt x="6701" y="5297"/>
                  <a:pt x="6704" y="5285"/>
                </a:cubicBezTo>
                <a:cubicBezTo>
                  <a:pt x="6701" y="5270"/>
                  <a:pt x="6695" y="5257"/>
                  <a:pt x="6686" y="5248"/>
                </a:cubicBezTo>
                <a:cubicBezTo>
                  <a:pt x="6676" y="5238"/>
                  <a:pt x="6663" y="5233"/>
                  <a:pt x="6648" y="5231"/>
                </a:cubicBezTo>
                <a:close/>
                <a:moveTo>
                  <a:pt x="6455" y="7309"/>
                </a:moveTo>
                <a:cubicBezTo>
                  <a:pt x="6439" y="7309"/>
                  <a:pt x="6426" y="7311"/>
                  <a:pt x="6411" y="7312"/>
                </a:cubicBezTo>
                <a:cubicBezTo>
                  <a:pt x="6411" y="7312"/>
                  <a:pt x="6410" y="7312"/>
                  <a:pt x="6409" y="7312"/>
                </a:cubicBezTo>
                <a:cubicBezTo>
                  <a:pt x="6409" y="7312"/>
                  <a:pt x="6410" y="7314"/>
                  <a:pt x="6409" y="7314"/>
                </a:cubicBezTo>
                <a:cubicBezTo>
                  <a:pt x="6375" y="7321"/>
                  <a:pt x="6333" y="7334"/>
                  <a:pt x="6297" y="7352"/>
                </a:cubicBezTo>
                <a:cubicBezTo>
                  <a:pt x="6278" y="7362"/>
                  <a:pt x="6268" y="7369"/>
                  <a:pt x="6261" y="7376"/>
                </a:cubicBezTo>
                <a:cubicBezTo>
                  <a:pt x="6262" y="7380"/>
                  <a:pt x="6267" y="7382"/>
                  <a:pt x="6271" y="7385"/>
                </a:cubicBezTo>
                <a:cubicBezTo>
                  <a:pt x="6277" y="7388"/>
                  <a:pt x="6286" y="7390"/>
                  <a:pt x="6297" y="7391"/>
                </a:cubicBezTo>
                <a:cubicBezTo>
                  <a:pt x="6332" y="7384"/>
                  <a:pt x="6378" y="7372"/>
                  <a:pt x="6416" y="7352"/>
                </a:cubicBezTo>
                <a:cubicBezTo>
                  <a:pt x="6437" y="7341"/>
                  <a:pt x="6450" y="7330"/>
                  <a:pt x="6457" y="7322"/>
                </a:cubicBezTo>
                <a:cubicBezTo>
                  <a:pt x="6461" y="7316"/>
                  <a:pt x="6461" y="7311"/>
                  <a:pt x="6455" y="730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ining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Mining</a:t>
            </a:r>
          </a:p>
        </p:txBody>
      </p:sp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ummary (1st par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(1st part)</a:t>
            </a:r>
          </a:p>
        </p:txBody>
      </p:sp>
      <p:sp>
        <p:nvSpPr>
          <p:cNvPr id="129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  <a:p>
            <a:pPr/>
            <a:r>
              <a:t>General Structure </a:t>
            </a:r>
          </a:p>
          <a:p>
            <a:pPr/>
            <a:r>
              <a:t>Mining </a:t>
            </a:r>
          </a:p>
          <a:p>
            <a:pPr/>
            <a:r>
              <a:t>Smart Contracts</a:t>
            </a:r>
          </a:p>
          <a:p>
            <a:pPr/>
            <a:r>
              <a:t>Some contributions from our team</a:t>
            </a:r>
          </a:p>
        </p:txBody>
      </p:sp>
      <p:sp>
        <p:nvSpPr>
          <p:cNvPr id="130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286893" y="6074810"/>
            <a:ext cx="3725342" cy="368514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M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Mining</a:t>
            </a:r>
          </a:p>
        </p:txBody>
      </p:sp>
      <p:sp>
        <p:nvSpPr>
          <p:cNvPr id="265" name="To Mine is the process of creating a valid block and adding it to the blockchain…"/>
          <p:cNvSpPr txBox="1"/>
          <p:nvPr>
            <p:ph type="body" idx="1"/>
          </p:nvPr>
        </p:nvSpPr>
        <p:spPr>
          <a:xfrm>
            <a:off x="952500" y="1828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To Mine is the process of creating a valid block and adding it to the blockchain</a:t>
            </a:r>
          </a:p>
          <a:p>
            <a:pPr/>
            <a:r>
              <a:t>A Miner is someone who mines the blockchain.  </a:t>
            </a:r>
          </a:p>
          <a:p>
            <a:pPr/>
            <a:r>
              <a:t>A miner that creates a valid block, earns the right of acquiring a parametrisable amount of cryptocurrency </a:t>
            </a:r>
          </a:p>
        </p:txBody>
      </p:sp>
      <p:sp>
        <p:nvSpPr>
          <p:cNvPr id="2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What is a valid block?"/>
          <p:cNvSpPr txBox="1"/>
          <p:nvPr>
            <p:ph type="title"/>
          </p:nvPr>
        </p:nvSpPr>
        <p:spPr>
          <a:xfrm>
            <a:off x="952500" y="35687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What is a valid block?</a:t>
            </a:r>
          </a:p>
        </p:txBody>
      </p:sp>
      <p:sp>
        <p:nvSpPr>
          <p:cNvPr id="2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What is a valid block?"/>
          <p:cNvSpPr txBox="1"/>
          <p:nvPr>
            <p:ph type="title"/>
          </p:nvPr>
        </p:nvSpPr>
        <p:spPr>
          <a:xfrm>
            <a:off x="1066800" y="1968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What is a valid block?</a:t>
            </a:r>
          </a:p>
        </p:txBody>
      </p:sp>
      <p:sp>
        <p:nvSpPr>
          <p:cNvPr id="2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One that is accepted by the consensus algorithm of the network"/>
          <p:cNvSpPr txBox="1"/>
          <p:nvPr/>
        </p:nvSpPr>
        <p:spPr>
          <a:xfrm>
            <a:off x="1227881" y="4673600"/>
            <a:ext cx="10345838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68045">
              <a:defRPr sz="5040"/>
            </a:lvl1pPr>
          </a:lstStyle>
          <a:p>
            <a:pPr/>
            <a:r>
              <a:t>One that is accepted by the consensus algorithm of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onsensus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Consensus algorithms</a:t>
            </a:r>
          </a:p>
        </p:txBody>
      </p:sp>
      <p:sp>
        <p:nvSpPr>
          <p:cNvPr id="2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Verify / accept modifications…"/>
          <p:cNvSpPr txBox="1"/>
          <p:nvPr/>
        </p:nvSpPr>
        <p:spPr>
          <a:xfrm>
            <a:off x="444500" y="3352800"/>
            <a:ext cx="11302752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Verify / accept modifications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Ensure that the miner has something to lose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Verify block hashes…"/>
          <p:cNvSpPr txBox="1"/>
          <p:nvPr/>
        </p:nvSpPr>
        <p:spPr>
          <a:xfrm>
            <a:off x="863724" y="3644899"/>
            <a:ext cx="8358436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Verify block hashes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Verify non-double spent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Verify transactions consistency</a:t>
            </a:r>
          </a:p>
        </p:txBody>
      </p:sp>
      <p:sp>
        <p:nvSpPr>
          <p:cNvPr id="281" name="Consensus algorithms…"/>
          <p:cNvSpPr txBox="1"/>
          <p:nvPr/>
        </p:nvSpPr>
        <p:spPr>
          <a:xfrm>
            <a:off x="2374900" y="431800"/>
            <a:ext cx="835843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73201">
              <a:defRPr sz="6480"/>
            </a:pPr>
            <a:r>
              <a:t>Consensus algorithms</a:t>
            </a:r>
          </a:p>
          <a:p>
            <a:pPr defTabSz="473201">
              <a:defRPr sz="4050"/>
            </a:pPr>
            <a:r>
              <a:t>Verify / accept modifications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nsensus algorithm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6466">
              <a:defRPr sz="6570"/>
            </a:pPr>
            <a:r>
              <a:t>Consensus algorithms</a:t>
            </a:r>
          </a:p>
          <a:p>
            <a:pPr defTabSz="426466">
              <a:defRPr sz="4380"/>
            </a:pPr>
            <a:r>
              <a:t>Ensure that the miner has something to lose</a:t>
            </a:r>
          </a:p>
        </p:txBody>
      </p:sp>
      <p:sp>
        <p:nvSpPr>
          <p:cNvPr id="2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Ensure that the miners do not complot for modifying history…"/>
          <p:cNvSpPr txBox="1"/>
          <p:nvPr/>
        </p:nvSpPr>
        <p:spPr>
          <a:xfrm>
            <a:off x="724024" y="3683000"/>
            <a:ext cx="835843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Ensure that the miners do not complot for modifying history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Ensure that the miners do not have parasitic behaviours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onsensus algorithms"/>
          <p:cNvSpPr txBox="1"/>
          <p:nvPr>
            <p:ph type="title"/>
          </p:nvPr>
        </p:nvSpPr>
        <p:spPr>
          <a:xfrm>
            <a:off x="952500" y="3302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Consensus algorithms</a:t>
            </a:r>
          </a:p>
        </p:txBody>
      </p:sp>
      <p:sp>
        <p:nvSpPr>
          <p:cNvPr id="2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diff-consensus-protocols-1024x624.jpg" descr="diff-consensus-protocols-1024x6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399032"/>
            <a:ext cx="11485485" cy="699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42" y="7545982"/>
            <a:ext cx="3354388" cy="1175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0942" y="7710951"/>
            <a:ext cx="1578929" cy="55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roof of work"/>
          <p:cNvSpPr txBox="1"/>
          <p:nvPr>
            <p:ph type="title"/>
          </p:nvPr>
        </p:nvSpPr>
        <p:spPr>
          <a:xfrm>
            <a:off x="952500" y="3302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Proof of work</a:t>
            </a:r>
          </a:p>
        </p:txBody>
      </p:sp>
      <p:sp>
        <p:nvSpPr>
          <p:cNvPr id="2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diff-consensus-protocols-1024x624.jpg" descr="diff-consensus-protocols-1024x624.jpg"/>
          <p:cNvPicPr>
            <a:picLocks noChangeAspect="1"/>
          </p:cNvPicPr>
          <p:nvPr/>
        </p:nvPicPr>
        <p:blipFill>
          <a:blip r:embed="rId2">
            <a:extLst/>
          </a:blip>
          <a:srcRect l="57149" t="14352" r="27665" b="59712"/>
          <a:stretch>
            <a:fillRect/>
          </a:stretch>
        </p:blipFill>
        <p:spPr>
          <a:xfrm>
            <a:off x="785415" y="3263872"/>
            <a:ext cx="1744090" cy="181518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Requires the resolution of a crypto-puzzle…"/>
          <p:cNvSpPr txBox="1"/>
          <p:nvPr/>
        </p:nvSpPr>
        <p:spPr>
          <a:xfrm>
            <a:off x="2629024" y="3343274"/>
            <a:ext cx="8358436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Requires the resolution of a crypto-puzzle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Ensures the economic engagement of the miners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Super high energy consumption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9" name="diff-consensus-protocols-1024x624.jpg" descr="diff-consensus-protocols-1024x624.jpg"/>
          <p:cNvPicPr>
            <a:picLocks noChangeAspect="1"/>
          </p:cNvPicPr>
          <p:nvPr/>
        </p:nvPicPr>
        <p:blipFill>
          <a:blip r:embed="rId2">
            <a:extLst/>
          </a:blip>
          <a:srcRect l="57149" t="14352" r="27665" b="59712"/>
          <a:stretch>
            <a:fillRect/>
          </a:stretch>
        </p:blipFill>
        <p:spPr>
          <a:xfrm>
            <a:off x="785415" y="3263872"/>
            <a:ext cx="1744090" cy="181518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Proof of work: The puzzle"/>
          <p:cNvSpPr txBox="1"/>
          <p:nvPr>
            <p:ph type="title"/>
          </p:nvPr>
        </p:nvSpPr>
        <p:spPr>
          <a:xfrm>
            <a:off x="952500" y="330200"/>
            <a:ext cx="11099800" cy="2159000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Proof of work: The puzzle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200" y="2800350"/>
            <a:ext cx="7391400" cy="242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14700" y="5791200"/>
            <a:ext cx="7518400" cy="242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58235" t="0" r="0" b="0"/>
          <a:stretch>
            <a:fillRect/>
          </a:stretch>
        </p:blipFill>
        <p:spPr>
          <a:xfrm>
            <a:off x="11291937" y="6748462"/>
            <a:ext cx="488813" cy="5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51798" b="0"/>
          <a:stretch>
            <a:fillRect/>
          </a:stretch>
        </p:blipFill>
        <p:spPr>
          <a:xfrm>
            <a:off x="11291937" y="3684258"/>
            <a:ext cx="489057" cy="44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What is a valid blockchain?"/>
          <p:cNvSpPr txBox="1"/>
          <p:nvPr>
            <p:ph type="title"/>
          </p:nvPr>
        </p:nvSpPr>
        <p:spPr>
          <a:xfrm>
            <a:off x="482600" y="1765300"/>
            <a:ext cx="12039600" cy="2159000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What is a valid blockchain?</a:t>
            </a:r>
          </a:p>
        </p:txBody>
      </p:sp>
      <p:sp>
        <p:nvSpPr>
          <p:cNvPr id="3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The longest chain"/>
          <p:cNvSpPr txBox="1"/>
          <p:nvPr/>
        </p:nvSpPr>
        <p:spPr>
          <a:xfrm>
            <a:off x="1037381" y="3797300"/>
            <a:ext cx="10345838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The longest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troductio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33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998961"/>
            <a:ext cx="12293600" cy="600992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he longest chain"/>
          <p:cNvSpPr txBox="1"/>
          <p:nvPr/>
        </p:nvSpPr>
        <p:spPr>
          <a:xfrm>
            <a:off x="1329481" y="596900"/>
            <a:ext cx="10345838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The longest 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The longest chain"/>
          <p:cNvSpPr txBox="1"/>
          <p:nvPr/>
        </p:nvSpPr>
        <p:spPr>
          <a:xfrm>
            <a:off x="1329481" y="596900"/>
            <a:ext cx="10345838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The longest chain</a:t>
            </a:r>
          </a:p>
        </p:txBody>
      </p:sp>
      <p:sp>
        <p:nvSpPr>
          <p:cNvPr id="316" name="Ensures that tampering is near impossible…"/>
          <p:cNvSpPr txBox="1"/>
          <p:nvPr/>
        </p:nvSpPr>
        <p:spPr>
          <a:xfrm>
            <a:off x="2323182" y="3432175"/>
            <a:ext cx="835843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Ensures that tampering is near impossible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Chooses the chain that most of the users is using for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Brief Blockchain"/>
          <p:cNvSpPr txBox="1"/>
          <p:nvPr>
            <p:ph type="title"/>
          </p:nvPr>
        </p:nvSpPr>
        <p:spPr>
          <a:xfrm>
            <a:off x="1117600" y="3416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Brief Blockchain</a:t>
            </a:r>
          </a:p>
        </p:txBody>
      </p:sp>
      <p:sp>
        <p:nvSpPr>
          <p:cNvPr id="3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P2P Open Network…"/>
          <p:cNvSpPr txBox="1"/>
          <p:nvPr/>
        </p:nvSpPr>
        <p:spPr>
          <a:xfrm>
            <a:off x="697582" y="2759075"/>
            <a:ext cx="11609635" cy="449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P2P Open Network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Transactional Append only database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Administrated and surveilled by an engaged community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Rules defined by a consensus algorithm</a:t>
            </a:r>
          </a:p>
        </p:txBody>
      </p:sp>
      <p:sp>
        <p:nvSpPr>
          <p:cNvPr id="323" name="Brief"/>
          <p:cNvSpPr txBox="1"/>
          <p:nvPr>
            <p:ph type="title"/>
          </p:nvPr>
        </p:nvSpPr>
        <p:spPr>
          <a:xfrm>
            <a:off x="749300" y="889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Brief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mart Contract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Smart Contracts</a:t>
            </a:r>
          </a:p>
        </p:txBody>
      </p:sp>
      <p:sp>
        <p:nvSpPr>
          <p:cNvPr id="3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“Smart Contracts are neither Smart nor Contracts”…"/>
          <p:cNvSpPr txBox="1"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“Smart Contracts are neither Smart nor Contracts”</a:t>
            </a:r>
          </a:p>
          <a:p>
            <a:pPr lvl="1"/>
            <a:r>
              <a:t>Smart Contracts are self-executing programs coded in complex Turing-complete language.</a:t>
            </a:r>
          </a:p>
          <a:p>
            <a:pPr lvl="1"/>
            <a:r>
              <a:t>Rules &amp; Actions intermixed </a:t>
            </a:r>
            <a:br/>
            <a:r>
              <a:t>(not a contract)</a:t>
            </a:r>
          </a:p>
          <a:p>
            <a:pPr lvl="1"/>
            <a:r>
              <a:t>Low-level programs hard to analyze </a:t>
            </a:r>
            <a:br/>
            <a:r>
              <a:t>(not smart) </a:t>
            </a:r>
          </a:p>
        </p:txBody>
      </p:sp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6400" y="5753992"/>
            <a:ext cx="3160366" cy="31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mart Contrac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Contracts</a:t>
            </a:r>
          </a:p>
          <a:p>
            <a:pPr>
              <a:defRPr sz="4000">
                <a:solidFill>
                  <a:schemeClr val="accent1"/>
                </a:solidFill>
              </a:defRPr>
            </a:pPr>
            <a:r>
              <a:t>[Fritz Henglein, Smart Contracts…, 2017]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mart Contrac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Contracts</a:t>
            </a:r>
          </a:p>
          <a:p>
            <a:pPr>
              <a:defRPr sz="4000">
                <a:solidFill>
                  <a:schemeClr val="accent1"/>
                </a:solidFill>
              </a:defRPr>
            </a:pPr>
            <a:r>
              <a:t>[Ethereum Doc, 2018]</a:t>
            </a:r>
          </a:p>
        </p:txBody>
      </p:sp>
      <p:sp>
        <p:nvSpPr>
          <p:cNvPr id="334" name="Contracts should not be seen as something that should be “fulfilled” or “complied with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Contracts should not be seen as something that should be “fulfilled” or “complied with” </a:t>
            </a:r>
          </a:p>
          <a:p>
            <a:pPr/>
            <a:r>
              <a:t>They are more like “autonomous agents” that live inside the blockchain</a:t>
            </a:r>
          </a:p>
          <a:p>
            <a:pPr lvl="1"/>
            <a:r>
              <a:t>Executing a specific piece of code when “poked” by a message or transaction</a:t>
            </a:r>
          </a:p>
          <a:p>
            <a:pPr lvl="1"/>
            <a:r>
              <a:t>Have direct control over their cryptocurrency and attributes to store their permanent state.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030" t="8818" r="17359" b="8818"/>
          <a:stretch>
            <a:fillRect/>
          </a:stretch>
        </p:blipFill>
        <p:spPr>
          <a:xfrm>
            <a:off x="797966" y="333176"/>
            <a:ext cx="1810446" cy="2381659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ontract Ex: Pair Stor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Contract Ex: Pair Storage</a:t>
            </a:r>
          </a:p>
        </p:txBody>
      </p:sp>
      <p:sp>
        <p:nvSpPr>
          <p:cNvPr id="33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3912" y="2418793"/>
            <a:ext cx="9856976" cy="666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Diagram Contract Inte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Diagram Contract Interaction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2322279"/>
            <a:ext cx="9321800" cy="711564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Blockchai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Use Cases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41" y="1997549"/>
            <a:ext cx="10781318" cy="770094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" y="901700"/>
            <a:ext cx="113538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4521200"/>
            <a:ext cx="11379200" cy="3730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97"/>
          <a:stretch>
            <a:fillRect/>
          </a:stretch>
        </p:blipFill>
        <p:spPr>
          <a:xfrm>
            <a:off x="-158552" y="155178"/>
            <a:ext cx="13321744" cy="925174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2637" r="0" b="0"/>
          <a:stretch>
            <a:fillRect/>
          </a:stretch>
        </p:blipFill>
        <p:spPr>
          <a:xfrm>
            <a:off x="0" y="-13105"/>
            <a:ext cx="13004745" cy="431205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Blockchain Research"/>
          <p:cNvSpPr txBox="1"/>
          <p:nvPr>
            <p:ph type="ctrTitle"/>
          </p:nvPr>
        </p:nvSpPr>
        <p:spPr>
          <a:xfrm>
            <a:off x="1270000" y="2311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Blockchain Research </a:t>
            </a:r>
          </a:p>
        </p:txBody>
      </p:sp>
      <p:sp>
        <p:nvSpPr>
          <p:cNvPr id="35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m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Rmod</a:t>
            </a:r>
          </a:p>
        </p:txBody>
      </p:sp>
      <p:sp>
        <p:nvSpPr>
          <p:cNvPr id="359" name="We welcome any research idea you may have for us.…"/>
          <p:cNvSpPr txBox="1"/>
          <p:nvPr>
            <p:ph type="body" sz="half" idx="4294967295"/>
          </p:nvPr>
        </p:nvSpPr>
        <p:spPr>
          <a:xfrm>
            <a:off x="952500" y="2603500"/>
            <a:ext cx="11099800" cy="36173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welcome any research idea you may have for us.</a:t>
            </a:r>
          </a:p>
          <a:p>
            <a:pPr marL="0" indent="0">
              <a:buSzTx/>
              <a:buNone/>
            </a:pPr>
            <a:r>
              <a:t>We are also open to industrial and academic partnerships to advance blockchain research.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5570" y="5651500"/>
            <a:ext cx="5668430" cy="391788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&lt;https://github.com/RMODINRIA-Blockchain&gt;"/>
          <p:cNvSpPr txBox="1"/>
          <p:nvPr/>
        </p:nvSpPr>
        <p:spPr>
          <a:xfrm>
            <a:off x="924117" y="5873750"/>
            <a:ext cx="807046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>
                <a:solidFill>
                  <a:schemeClr val="accent1"/>
                </a:solidFill>
              </a:rPr>
              <a:t>&lt;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https://github.com/RMODINRIA-Blockchain</a:t>
            </a:r>
            <a:r>
              <a:rPr>
                <a:solidFill>
                  <a:schemeClr val="accent1"/>
                </a:solidFill>
              </a:rPr>
              <a:t>&gt;</a:t>
            </a:r>
            <a:r>
              <a:t> </a:t>
            </a:r>
          </a:p>
        </p:txBody>
      </p:sp>
      <p:pic>
        <p:nvPicPr>
          <p:cNvPr id="362" name="RMOD.jpeg" descr="RMO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638" y="561838"/>
            <a:ext cx="1924324" cy="1924324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&lt;https://rmod.inria.fr/web&gt;"/>
          <p:cNvSpPr txBox="1"/>
          <p:nvPr/>
        </p:nvSpPr>
        <p:spPr>
          <a:xfrm>
            <a:off x="972467" y="6597650"/>
            <a:ext cx="477336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1"/>
                </a:solidFill>
              </a:defRPr>
            </a:pPr>
            <a:r>
              <a:t>&lt;</a:t>
            </a:r>
            <a:r>
              <a:rPr u="sng">
                <a:hlinkClick r:id="rId5" invalidUrl="" action="" tgtFrame="" tooltip="" history="1" highlightClick="0" endSnd="0"/>
              </a:rPr>
              <a:t>https://rmod.inria.fr/web</a:t>
            </a:r>
            <a:r>
              <a:t>&gt; </a:t>
            </a:r>
          </a:p>
        </p:txBody>
      </p:sp>
      <p:sp>
        <p:nvSpPr>
          <p:cNvPr id="3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nria.png" descr="inria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5938" y="7690098"/>
            <a:ext cx="3364818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m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Rmod</a:t>
            </a:r>
          </a:p>
        </p:txBody>
      </p:sp>
      <p:sp>
        <p:nvSpPr>
          <p:cNvPr id="368" name="SmartInspect: Contract internal state inspector…"/>
          <p:cNvSpPr txBox="1"/>
          <p:nvPr>
            <p:ph type="body" idx="4294967295"/>
          </p:nvPr>
        </p:nvSpPr>
        <p:spPr>
          <a:xfrm>
            <a:off x="952500" y="2807592"/>
            <a:ext cx="11099800" cy="5501235"/>
          </a:xfrm>
          <a:prstGeom prst="rect">
            <a:avLst/>
          </a:prstGeom>
        </p:spPr>
        <p:txBody>
          <a:bodyPr anchor="t"/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t>SmartInspect: Contract internal state inspector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EQL: query language for Ethereum blockchain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SmartMetrics: Metric suite for contracts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SolVis: Visualization tool for Solidity contracts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BcModel: Modeling tools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Business process Orchestration</a:t>
            </a:r>
          </a:p>
        </p:txBody>
      </p:sp>
      <p:pic>
        <p:nvPicPr>
          <p:cNvPr id="369" name="RMOD.jpeg" descr="RMO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638" y="561838"/>
            <a:ext cx="1924324" cy="192432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8" y="66599"/>
            <a:ext cx="6190998" cy="4262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63" y="128157"/>
            <a:ext cx="6693854" cy="467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61" y="4269239"/>
            <a:ext cx="6348135" cy="467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5331" y="4128405"/>
            <a:ext cx="6496708" cy="4961383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hanks… questions?"/>
          <p:cNvSpPr txBox="1"/>
          <p:nvPr/>
        </p:nvSpPr>
        <p:spPr>
          <a:xfrm>
            <a:off x="4310608" y="8851900"/>
            <a:ext cx="438358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Thanks…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Break :)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Break :)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ethereum-bw.png" descr="ethereum-b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4381500"/>
            <a:ext cx="8204200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What is Blockchai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Blockchain?</a:t>
            </a:r>
          </a:p>
        </p:txBody>
      </p:sp>
      <p:pic>
        <p:nvPicPr>
          <p:cNvPr id="141" name="bitcoin-225080_960_720.png" descr="bitcoin-225080_960_7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2220386"/>
            <a:ext cx="5922427" cy="296121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Examples of Blockchain Technologies"/>
          <p:cNvSpPr txBox="1"/>
          <p:nvPr/>
        </p:nvSpPr>
        <p:spPr>
          <a:xfrm>
            <a:off x="2277467" y="7607300"/>
            <a:ext cx="78402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Examples of Blockchain Technologies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at is Blockchain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7519"/>
            </a:pPr>
            <a:r>
              <a:t>What is Blockchain?</a:t>
            </a:r>
          </a:p>
          <a:p>
            <a:pPr defTabSz="549148">
              <a:defRPr sz="5640"/>
            </a:pPr>
            <a:r>
              <a:t>From an User’s Perspective</a:t>
            </a:r>
          </a:p>
        </p:txBody>
      </p:sp>
      <p:sp>
        <p:nvSpPr>
          <p:cNvPr id="146" name="An open distributed Ledger"/>
          <p:cNvSpPr txBox="1"/>
          <p:nvPr>
            <p:ph type="body" sz="quarter" idx="1"/>
          </p:nvPr>
        </p:nvSpPr>
        <p:spPr>
          <a:xfrm>
            <a:off x="952500" y="2616200"/>
            <a:ext cx="11099800" cy="109091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An open distributed Ledger </a:t>
            </a:r>
          </a:p>
        </p:txBody>
      </p:sp>
      <p:sp>
        <p:nvSpPr>
          <p:cNvPr id="147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3632200"/>
            <a:ext cx="7557191" cy="525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2650" y="4667250"/>
            <a:ext cx="6972300" cy="397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is Blockchain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7519"/>
            </a:pPr>
            <a:r>
              <a:t>What is Blockchain?</a:t>
            </a:r>
          </a:p>
          <a:p>
            <a:pPr defTabSz="549148">
              <a:defRPr sz="5640"/>
            </a:pPr>
            <a:r>
              <a:t>From an User’s Perspective</a:t>
            </a:r>
          </a:p>
        </p:txBody>
      </p:sp>
      <p:sp>
        <p:nvSpPr>
          <p:cNvPr id="152" name="An open distributed Ledg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open distributed Ledger </a:t>
            </a:r>
          </a:p>
          <a:p>
            <a:pPr lvl="1"/>
            <a:r>
              <a:t>Ledger - Records transactions (BitCoin, Ether).</a:t>
            </a:r>
          </a:p>
          <a:p>
            <a:pPr lvl="1"/>
            <a:r>
              <a:t>Open - anyone can participate </a:t>
            </a:r>
          </a:p>
          <a:p>
            <a:pPr lvl="1"/>
            <a:r>
              <a:t>Distributed - shared and synchronized among several “people”</a:t>
            </a: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Blockchain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7519"/>
            </a:pPr>
            <a:r>
              <a:t>What is Blockchain?</a:t>
            </a:r>
          </a:p>
          <a:p>
            <a:pPr defTabSz="549148">
              <a:defRPr sz="5640"/>
            </a:pPr>
            <a:r>
              <a:t>From a Developer’s Perspective</a:t>
            </a:r>
          </a:p>
        </p:txBody>
      </p:sp>
      <p:sp>
        <p:nvSpPr>
          <p:cNvPr id="156" name="Slide Number"/>
          <p:cNvSpPr txBox="1"/>
          <p:nvPr>
            <p:ph type="sldNum" sz="quarter" idx="4294967295"/>
          </p:nvPr>
        </p:nvSpPr>
        <p:spPr>
          <a:xfrm>
            <a:off x="6375331" y="9251950"/>
            <a:ext cx="241438" cy="393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50" y="3987800"/>
            <a:ext cx="3898900" cy="373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oughly, an append-only distributed transactional database"/>
          <p:cNvSpPr txBox="1"/>
          <p:nvPr/>
        </p:nvSpPr>
        <p:spPr>
          <a:xfrm>
            <a:off x="965200" y="2578100"/>
            <a:ext cx="11099800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/>
            <a:r>
              <a:t>Roughly, an append-only distributed transactional database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9800" y="3848100"/>
            <a:ext cx="8026400" cy="401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